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279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85" r:id="rId14"/>
  </p:sldIdLst>
  <p:sldSz cx="9144000" cy="6858000" type="screen4x3"/>
  <p:notesSz cx="6797675" cy="9874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0ED0"/>
    <a:srgbClr val="181848"/>
    <a:srgbClr val="007F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69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6" d="100"/>
          <a:sy n="36" d="100"/>
        </p:scale>
        <p:origin x="-2136" y="-78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275" cy="49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8" tIns="45354" rIns="90708" bIns="4535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862" y="0"/>
            <a:ext cx="2946275" cy="49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8" tIns="45354" rIns="90708" bIns="4535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8514"/>
            <a:ext cx="2946275" cy="49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8" tIns="45354" rIns="90708" bIns="4535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862" y="9378514"/>
            <a:ext cx="2946275" cy="49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8" tIns="45354" rIns="90708" bIns="4535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C45EE81-9EAF-40C2-8DAA-2A3B052BF0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0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275" cy="49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2" tIns="46216" rIns="92432" bIns="46216" numCol="1" anchor="t" anchorCtr="0" compatLnSpc="1">
            <a:prstTxWarp prst="textNoShape">
              <a:avLst/>
            </a:prstTxWarp>
          </a:bodyPr>
          <a:lstStyle>
            <a:lvl1pPr defTabSz="92440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862" y="0"/>
            <a:ext cx="2946275" cy="49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2" tIns="46216" rIns="92432" bIns="46216" numCol="1" anchor="t" anchorCtr="0" compatLnSpc="1">
            <a:prstTxWarp prst="textNoShape">
              <a:avLst/>
            </a:prstTxWarp>
          </a:bodyPr>
          <a:lstStyle>
            <a:lvl1pPr algn="r" defTabSz="92440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3950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383" y="4690944"/>
            <a:ext cx="5436909" cy="4443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2" tIns="46216" rIns="92432" bIns="462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8514"/>
            <a:ext cx="2946275" cy="49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2" tIns="46216" rIns="92432" bIns="46216" numCol="1" anchor="b" anchorCtr="0" compatLnSpc="1">
            <a:prstTxWarp prst="textNoShape">
              <a:avLst/>
            </a:prstTxWarp>
          </a:bodyPr>
          <a:lstStyle>
            <a:lvl1pPr defTabSz="92440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862" y="9378514"/>
            <a:ext cx="2946275" cy="49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2" tIns="46216" rIns="92432" bIns="46216" numCol="1" anchor="b" anchorCtr="0" compatLnSpc="1">
            <a:prstTxWarp prst="textNoShape">
              <a:avLst/>
            </a:prstTxWarp>
          </a:bodyPr>
          <a:lstStyle>
            <a:lvl1pPr algn="r" defTabSz="924408">
              <a:defRPr sz="1200"/>
            </a:lvl1pPr>
          </a:lstStyle>
          <a:p>
            <a:pPr>
              <a:defRPr/>
            </a:pPr>
            <a:fld id="{2499E9C8-EE2C-4676-82CB-759CA91F9C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622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00BB0F-A1B1-4337-8260-E4B4410B0D8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10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24" tIns="46212" rIns="92424" bIns="46212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10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11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24" tIns="46212" rIns="92424" bIns="46212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11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12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24" tIns="46212" rIns="92424" bIns="46212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12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13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24" tIns="46212" rIns="92424" bIns="46212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13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2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24" tIns="46212" rIns="92424" bIns="46212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2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3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24" tIns="46212" rIns="92424" bIns="46212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3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4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24" tIns="46212" rIns="92424" bIns="46212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4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5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24" tIns="46212" rIns="92424" bIns="46212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5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6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24" tIns="46212" rIns="92424" bIns="46212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6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7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24" tIns="46212" rIns="92424" bIns="46212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7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8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24" tIns="46212" rIns="92424" bIns="46212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8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9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24" tIns="46212" rIns="92424" bIns="46212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9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9A6B8-C9E4-44A7-8668-B3B1F9B354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431EC-55A0-4363-B08C-041C47FC78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FD7BA-2051-4CE1-8116-D7332BC823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1822D-6E3A-4092-A525-49A00AFD42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5F282-5BF8-4470-A6E0-F5F65AA964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1781E-376D-40A3-896C-FA8F77A7BC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F49B4-D3AA-4140-A7F9-7BB7C2BCFC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60E49-B5E5-4584-B493-9A3A40D4A3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4D1B9-F89E-4A35-B0A2-9CEDA7BDE3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4059-F6A9-4245-8495-DAC4C3ECAC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F82C6-F3C7-4063-B5E1-E67A729AA1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B578B67-2E31-46CE-A564-5028296233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document@eiti.ekon.go.id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ambarsari@eiti.ekon.go.id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ronald@eiti.ekon.go.id" TargetMode="External"/><Relationship Id="rId4" Type="http://schemas.openxmlformats.org/officeDocument/2006/relationships/hyperlink" Target="mailto:anita@eiti.ekon.go.id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107504" y="1836241"/>
            <a:ext cx="8856984" cy="3608984"/>
            <a:chOff x="0" y="1008"/>
            <a:chExt cx="5760" cy="1296"/>
          </a:xfrm>
        </p:grpSpPr>
        <p:sp>
          <p:nvSpPr>
            <p:cNvPr id="2054" name="Rectangle 3"/>
            <p:cNvSpPr>
              <a:spLocks noChangeArrowheads="1"/>
            </p:cNvSpPr>
            <p:nvPr/>
          </p:nvSpPr>
          <p:spPr bwMode="auto">
            <a:xfrm>
              <a:off x="4704" y="1008"/>
              <a:ext cx="576" cy="1296"/>
            </a:xfrm>
            <a:prstGeom prst="rect">
              <a:avLst/>
            </a:prstGeom>
            <a:solidFill>
              <a:srgbClr val="BFE9F5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055" name="Rectangle 4"/>
            <p:cNvSpPr>
              <a:spLocks noChangeArrowheads="1"/>
            </p:cNvSpPr>
            <p:nvPr/>
          </p:nvSpPr>
          <p:spPr bwMode="auto">
            <a:xfrm>
              <a:off x="528" y="1008"/>
              <a:ext cx="4512" cy="1296"/>
            </a:xfrm>
            <a:prstGeom prst="rect">
              <a:avLst/>
            </a:prstGeom>
            <a:solidFill>
              <a:srgbClr val="0050AA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id-ID" dirty="0" smtClean="0"/>
                <a:t> </a:t>
              </a:r>
              <a:endParaRPr lang="id-ID" dirty="0"/>
            </a:p>
          </p:txBody>
        </p:sp>
        <p:sp>
          <p:nvSpPr>
            <p:cNvPr id="2056" name="Rectangle 5"/>
            <p:cNvSpPr>
              <a:spLocks noChangeArrowheads="1"/>
            </p:cNvSpPr>
            <p:nvPr/>
          </p:nvSpPr>
          <p:spPr bwMode="auto">
            <a:xfrm>
              <a:off x="5088" y="1008"/>
              <a:ext cx="96" cy="1296"/>
            </a:xfrm>
            <a:prstGeom prst="rect">
              <a:avLst/>
            </a:prstGeom>
            <a:solidFill>
              <a:srgbClr val="0050AA">
                <a:alpha val="59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432" y="1008"/>
              <a:ext cx="144" cy="1296"/>
            </a:xfrm>
            <a:prstGeom prst="rect">
              <a:avLst/>
            </a:prstGeom>
            <a:solidFill>
              <a:srgbClr val="009DD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058" name="Rectangle 7"/>
            <p:cNvSpPr>
              <a:spLocks noChangeArrowheads="1"/>
            </p:cNvSpPr>
            <p:nvPr/>
          </p:nvSpPr>
          <p:spPr bwMode="auto">
            <a:xfrm>
              <a:off x="0" y="1008"/>
              <a:ext cx="384" cy="129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5328" y="1008"/>
              <a:ext cx="432" cy="1296"/>
            </a:xfrm>
            <a:prstGeom prst="rect">
              <a:avLst/>
            </a:prstGeom>
            <a:solidFill>
              <a:srgbClr val="009DD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528" y="1121"/>
              <a:ext cx="4512" cy="10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indent="365125" algn="ctr"/>
              <a:endParaRPr lang="en-US" sz="2000" b="1" dirty="0" smtClean="0">
                <a:solidFill>
                  <a:schemeClr val="bg1"/>
                </a:solidFill>
                <a:latin typeface="Lucida Sans" pitchFamily="34" charset="0"/>
              </a:endParaRPr>
            </a:p>
            <a:p>
              <a:pPr indent="365125" algn="ctr"/>
              <a:r>
                <a:rPr lang="id-ID" b="1" dirty="0" smtClean="0">
                  <a:solidFill>
                    <a:schemeClr val="bg1"/>
                  </a:solidFill>
                  <a:latin typeface="Lucida Sans" pitchFamily="34" charset="0"/>
                </a:rPr>
                <a:t>FORMULIR PELAPORAN MINERAL DAN BATUBARA</a:t>
              </a:r>
            </a:p>
            <a:p>
              <a:pPr indent="365125" algn="ctr"/>
              <a:r>
                <a:rPr lang="id-ID" b="1" dirty="0" smtClean="0">
                  <a:solidFill>
                    <a:schemeClr val="bg1"/>
                  </a:solidFill>
                  <a:latin typeface="Lucida Sans" pitchFamily="34" charset="0"/>
                </a:rPr>
                <a:t>TRANSPARANSI INDUSTRI EKSTRAKTIF TAHAP II </a:t>
              </a:r>
            </a:p>
            <a:p>
              <a:pPr indent="365125" algn="ctr"/>
              <a:r>
                <a:rPr lang="id-ID" b="1" dirty="0" smtClean="0">
                  <a:solidFill>
                    <a:schemeClr val="bg1"/>
                  </a:solidFill>
                  <a:latin typeface="Lucida Sans" pitchFamily="34" charset="0"/>
                </a:rPr>
                <a:t>Untuk Tahun Kalender 2010-2011</a:t>
              </a:r>
            </a:p>
            <a:p>
              <a:pPr indent="365125" algn="ctr"/>
              <a:endParaRPr lang="id-ID" b="1" dirty="0">
                <a:solidFill>
                  <a:schemeClr val="bg1"/>
                </a:solidFill>
                <a:latin typeface="Lucida Sans" pitchFamily="34" charset="0"/>
              </a:endParaRPr>
            </a:p>
            <a:p>
              <a:pPr indent="365125" algn="ctr"/>
              <a:r>
                <a:rPr lang="id-ID" b="1" dirty="0" smtClean="0">
                  <a:solidFill>
                    <a:schemeClr val="bg1"/>
                  </a:solidFill>
                  <a:latin typeface="Lucida Sans" pitchFamily="34" charset="0"/>
                </a:rPr>
                <a:t>Untuk diisi oleh Perusahaan Mineral dan Batubara</a:t>
              </a:r>
            </a:p>
            <a:p>
              <a:pPr indent="365125" algn="ctr"/>
              <a:endParaRPr lang="id-ID" b="1" dirty="0">
                <a:solidFill>
                  <a:schemeClr val="bg1"/>
                </a:solidFill>
                <a:latin typeface="Lucida Sans" pitchFamily="34" charset="0"/>
              </a:endParaRPr>
            </a:p>
            <a:p>
              <a:pPr indent="365125" algn="ctr"/>
              <a:r>
                <a:rPr lang="id-ID" b="1" i="1" dirty="0" smtClean="0">
                  <a:solidFill>
                    <a:schemeClr val="bg1"/>
                  </a:solidFill>
                  <a:latin typeface="Lucida Sans" pitchFamily="34" charset="0"/>
                </a:rPr>
                <a:t>Extractive Industries Transparency Initiative </a:t>
              </a:r>
              <a:r>
                <a:rPr lang="id-ID" b="1" dirty="0" smtClean="0">
                  <a:solidFill>
                    <a:schemeClr val="bg1"/>
                  </a:solidFill>
                  <a:latin typeface="Lucida Sans" pitchFamily="34" charset="0"/>
                </a:rPr>
                <a:t>– EITI Indonesia</a:t>
              </a:r>
              <a:endParaRPr lang="en-US" b="1" dirty="0" smtClean="0">
                <a:solidFill>
                  <a:schemeClr val="bg1"/>
                </a:solidFill>
                <a:latin typeface="Lucida Sans" pitchFamily="34" charset="0"/>
              </a:endParaRPr>
            </a:p>
          </p:txBody>
        </p:sp>
      </p:grpSp>
      <p:sp>
        <p:nvSpPr>
          <p:cNvPr id="2051" name="Rectangle 10"/>
          <p:cNvSpPr>
            <a:spLocks noChangeArrowheads="1"/>
          </p:cNvSpPr>
          <p:nvPr/>
        </p:nvSpPr>
        <p:spPr bwMode="auto">
          <a:xfrm>
            <a:off x="457200" y="5229198"/>
            <a:ext cx="8382000" cy="98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endParaRPr lang="en-US" sz="2200" b="1" dirty="0">
              <a:latin typeface="Tahoma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id-ID" sz="1600" b="1" dirty="0" smtClean="0">
                <a:latin typeface="Tahoma" pitchFamily="34" charset="0"/>
              </a:rPr>
              <a:t>SEKRETARIAT TRANSPARANSI INDUSTRI EKSTRAKTIF INDONESIA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1600" b="1" dirty="0" smtClean="0">
                <a:latin typeface="Tahoma" pitchFamily="34" charset="0"/>
              </a:rPr>
              <a:t>BANJARMASIN</a:t>
            </a:r>
            <a:r>
              <a:rPr lang="id-ID" sz="1600" b="1" dirty="0" smtClean="0">
                <a:latin typeface="Tahoma" pitchFamily="34" charset="0"/>
              </a:rPr>
              <a:t>, </a:t>
            </a:r>
            <a:r>
              <a:rPr lang="en-US" sz="1600" b="1" dirty="0" smtClean="0">
                <a:latin typeface="Tahoma" pitchFamily="34" charset="0"/>
              </a:rPr>
              <a:t>9</a:t>
            </a:r>
            <a:r>
              <a:rPr lang="id-ID" sz="1600" b="1" dirty="0" smtClean="0">
                <a:latin typeface="Tahoma" pitchFamily="34" charset="0"/>
              </a:rPr>
              <a:t> OKTOBER 2013</a:t>
            </a:r>
            <a:endParaRPr lang="en-US" sz="1600" b="1" dirty="0">
              <a:latin typeface="Tahoma" pitchFamily="34" charset="0"/>
            </a:endParaRPr>
          </a:p>
        </p:txBody>
      </p:sp>
      <p:sp>
        <p:nvSpPr>
          <p:cNvPr id="2052" name="Text Box 11"/>
          <p:cNvSpPr txBox="1">
            <a:spLocks noChangeArrowheads="1"/>
          </p:cNvSpPr>
          <p:nvPr/>
        </p:nvSpPr>
        <p:spPr bwMode="auto">
          <a:xfrm>
            <a:off x="304800" y="1066800"/>
            <a:ext cx="8382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200" b="1" dirty="0">
                <a:latin typeface="Tahoma" pitchFamily="34" charset="0"/>
              </a:rPr>
              <a:t>KEMENTERIAN KOORDINATOR BIDANG </a:t>
            </a:r>
            <a:r>
              <a:rPr lang="en-US" sz="2200" b="1" dirty="0" smtClean="0">
                <a:latin typeface="Tahoma" pitchFamily="34" charset="0"/>
              </a:rPr>
              <a:t>PEREKONOMIAN</a:t>
            </a:r>
            <a:endParaRPr lang="id-ID" sz="2200" b="1" dirty="0" smtClean="0">
              <a:latin typeface="Tahoma" pitchFamily="34" charset="0"/>
            </a:endParaRPr>
          </a:p>
          <a:p>
            <a:pPr algn="ctr"/>
            <a:r>
              <a:rPr lang="id-ID" sz="2200" b="1" dirty="0" smtClean="0">
                <a:latin typeface="Tahoma" pitchFamily="34" charset="0"/>
              </a:rPr>
              <a:t>REPUBLIK INDONESIA</a:t>
            </a:r>
            <a:endParaRPr lang="en-US" sz="2200" b="1" dirty="0">
              <a:latin typeface="Tahoma" pitchFamily="34" charset="0"/>
            </a:endParaRPr>
          </a:p>
        </p:txBody>
      </p:sp>
      <p:pic>
        <p:nvPicPr>
          <p:cNvPr id="2053" name="Picture 12" descr="garuda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7650" y="171450"/>
            <a:ext cx="914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188640"/>
            <a:ext cx="8064897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d-ID" sz="2400" b="1" dirty="0" smtClean="0">
                <a:solidFill>
                  <a:schemeClr val="accent6"/>
                </a:solidFill>
                <a:latin typeface="Lucida Sans" pitchFamily="34" charset="0"/>
              </a:rPr>
              <a:t>IV. PROSEDUR PENGIRIMAN DOKUMEN (1)</a:t>
            </a:r>
            <a:endParaRPr lang="id-ID" sz="2400" b="1" dirty="0">
              <a:solidFill>
                <a:schemeClr val="accent6"/>
              </a:solidFill>
              <a:latin typeface="Lucida Sans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0210" y="1124744"/>
            <a:ext cx="8250261" cy="7494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id-ID" sz="2000" dirty="0" smtClean="0"/>
              <a:t>Perusahaan dapat memilih untuk mengisi formulir dalam dalam bentuk </a:t>
            </a:r>
            <a:r>
              <a:rPr lang="en-US" sz="2000" dirty="0" smtClean="0"/>
              <a:t>word </a:t>
            </a:r>
            <a:r>
              <a:rPr lang="id-ID" sz="2000" dirty="0" smtClean="0"/>
              <a:t>atau </a:t>
            </a:r>
            <a:r>
              <a:rPr lang="en-US" sz="2000" dirty="0" smtClean="0"/>
              <a:t>excel</a:t>
            </a:r>
            <a:r>
              <a:rPr lang="id-ID" sz="2000" dirty="0" smtClean="0"/>
              <a:t>. Dapat diunduh di website eiti.ekon.go.id bagian Laporan &gt;&gt; formulir mineral batubara. 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id-ID" sz="2000" dirty="0" smtClean="0"/>
              <a:t>F</a:t>
            </a:r>
            <a:r>
              <a:rPr lang="en-US" sz="2000" dirty="0" err="1" smtClean="0"/>
              <a:t>ile</a:t>
            </a:r>
            <a:r>
              <a:rPr lang="en-US" sz="2000" dirty="0" smtClean="0"/>
              <a:t> </a:t>
            </a:r>
            <a:r>
              <a:rPr lang="id-ID" sz="2000" dirty="0" smtClean="0"/>
              <a:t>yang sudah siap dikirim, </a:t>
            </a:r>
            <a:r>
              <a:rPr lang="en-US" sz="2000" dirty="0" err="1" smtClean="0"/>
              <a:t>diberi</a:t>
            </a:r>
            <a:r>
              <a:rPr lang="en-US" sz="2000" dirty="0" smtClean="0"/>
              <a:t> </a:t>
            </a:r>
            <a:r>
              <a:rPr lang="id-ID" sz="2000" dirty="0" smtClean="0"/>
              <a:t>sesuai </a:t>
            </a:r>
            <a:r>
              <a:rPr lang="en-US" sz="2000" dirty="0" err="1" smtClean="0"/>
              <a:t>kode</a:t>
            </a:r>
            <a:r>
              <a:rPr lang="en-US" sz="2000" dirty="0" smtClean="0"/>
              <a:t> </a:t>
            </a:r>
            <a:r>
              <a:rPr lang="en-US" sz="2000" dirty="0" err="1"/>
              <a:t>nama</a:t>
            </a:r>
            <a:r>
              <a:rPr lang="en-US" sz="2000" dirty="0"/>
              <a:t> </a:t>
            </a:r>
            <a:r>
              <a:rPr lang="en-US" sz="2000" dirty="0" smtClean="0"/>
              <a:t>file</a:t>
            </a:r>
            <a:r>
              <a:rPr lang="id-ID" sz="2000" dirty="0" smtClean="0"/>
              <a:t> yang kami berikan, menurut nama perusahaan masing-masing</a:t>
            </a:r>
            <a:r>
              <a:rPr lang="en-US" sz="2000" dirty="0" smtClean="0"/>
              <a:t>. </a:t>
            </a:r>
            <a:r>
              <a:rPr lang="en-US" sz="2000" dirty="0" err="1"/>
              <a:t>Kode</a:t>
            </a:r>
            <a:r>
              <a:rPr lang="en-US" sz="2000" dirty="0"/>
              <a:t> </a:t>
            </a:r>
            <a:r>
              <a:rPr lang="en-US" sz="2000" dirty="0" err="1"/>
              <a:t>nama</a:t>
            </a:r>
            <a:r>
              <a:rPr lang="en-US" sz="2000" dirty="0"/>
              <a:t> file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dilihat</a:t>
            </a:r>
            <a:r>
              <a:rPr lang="en-US" sz="2000" dirty="0"/>
              <a:t> </a:t>
            </a:r>
            <a:r>
              <a:rPr lang="en-US" sz="2000" dirty="0" err="1" smtClean="0"/>
              <a:t>pada</a:t>
            </a:r>
            <a:r>
              <a:rPr lang="id-ID" sz="2000" dirty="0" smtClean="0"/>
              <a:t> dokumen Petunjuk Pengisian di website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err="1" smtClean="0"/>
              <a:t>Contoh</a:t>
            </a:r>
            <a:r>
              <a:rPr lang="en-US" sz="2000" dirty="0" smtClean="0"/>
              <a:t> </a:t>
            </a:r>
            <a:r>
              <a:rPr lang="en-US" sz="2000" dirty="0"/>
              <a:t>: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KK_MN01_NATARANG.docx (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dokumen</a:t>
            </a:r>
            <a:r>
              <a:rPr lang="en-US" sz="2000" dirty="0"/>
              <a:t> word )</a:t>
            </a:r>
          </a:p>
          <a:p>
            <a:pPr>
              <a:lnSpc>
                <a:spcPct val="150000"/>
              </a:lnSpc>
            </a:pPr>
            <a:r>
              <a:rPr lang="en-US" sz="2000" dirty="0" err="1"/>
              <a:t>atau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/>
              <a:t>KK_MN01_NATARANG.xlsx (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dokumen</a:t>
            </a:r>
            <a:r>
              <a:rPr lang="en-US" sz="2000" dirty="0"/>
              <a:t> excel )</a:t>
            </a:r>
          </a:p>
          <a:p>
            <a:pPr>
              <a:lnSpc>
                <a:spcPct val="150000"/>
              </a:lnSpc>
            </a:pPr>
            <a:endParaRPr lang="id-ID" sz="2000" dirty="0" smtClean="0"/>
          </a:p>
          <a:p>
            <a:pPr>
              <a:lnSpc>
                <a:spcPct val="150000"/>
              </a:lnSpc>
            </a:pPr>
            <a:r>
              <a:rPr lang="id-ID" dirty="0" smtClean="0"/>
              <a:t> </a:t>
            </a:r>
            <a:endParaRPr lang="en-US" dirty="0" smtClean="0"/>
          </a:p>
          <a:p>
            <a:pPr>
              <a:lnSpc>
                <a:spcPct val="150000"/>
              </a:lnSpc>
            </a:pPr>
            <a:endParaRPr lang="id-ID" sz="2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id-ID" sz="2000" dirty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en-US" sz="2000" dirty="0"/>
          </a:p>
          <a:p>
            <a:pPr marL="635000" indent="-457200" algn="just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2000" dirty="0" smtClean="0">
              <a:solidFill>
                <a:srgbClr val="1C0E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29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188640"/>
            <a:ext cx="8064897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d-ID" sz="2400" b="1" dirty="0" smtClean="0">
                <a:solidFill>
                  <a:schemeClr val="accent6"/>
                </a:solidFill>
                <a:latin typeface="Lucida Sans" pitchFamily="34" charset="0"/>
              </a:rPr>
              <a:t>IV. PROSEDUR PENGIRIMAN DOKUMEN (2)</a:t>
            </a:r>
            <a:endParaRPr lang="id-ID" sz="2400" b="1" dirty="0">
              <a:solidFill>
                <a:schemeClr val="accent6"/>
              </a:solidFill>
              <a:latin typeface="Lucida Sans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0210" y="1340768"/>
            <a:ext cx="8250261" cy="609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000" dirty="0" err="1" smtClean="0"/>
              <a:t>Formulir</a:t>
            </a:r>
            <a:r>
              <a:rPr lang="en-US" sz="2000" dirty="0" smtClean="0"/>
              <a:t> </a:t>
            </a:r>
            <a:r>
              <a:rPr lang="en-US" sz="2000" dirty="0"/>
              <a:t>yang </a:t>
            </a:r>
            <a:r>
              <a:rPr lang="en-US" sz="2000" dirty="0" err="1"/>
              <a:t>telah</a:t>
            </a:r>
            <a:r>
              <a:rPr lang="en-US" sz="2000" dirty="0"/>
              <a:t> </a:t>
            </a:r>
            <a:r>
              <a:rPr lang="en-US" sz="2000" dirty="0" err="1"/>
              <a:t>diisi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lengkap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dikirimkan</a:t>
            </a:r>
            <a:r>
              <a:rPr lang="en-US" sz="2000" dirty="0"/>
              <a:t> </a:t>
            </a:r>
            <a:r>
              <a:rPr lang="en-US" sz="2000" dirty="0" err="1"/>
              <a:t>melalui</a:t>
            </a:r>
            <a:r>
              <a:rPr lang="en-US" sz="2000" dirty="0"/>
              <a:t> </a:t>
            </a:r>
            <a:r>
              <a:rPr lang="en-US" sz="2000" dirty="0" err="1"/>
              <a:t>alamat</a:t>
            </a:r>
            <a:r>
              <a:rPr lang="en-US" sz="2000" dirty="0"/>
              <a:t> email : </a:t>
            </a:r>
            <a:r>
              <a:rPr lang="en-US" sz="2000" u="sng" dirty="0">
                <a:hlinkClick r:id="rId3"/>
              </a:rPr>
              <a:t>document@eiti.ekon.go.id</a:t>
            </a:r>
            <a:r>
              <a:rPr lang="en-US" sz="2000" dirty="0"/>
              <a:t> </a:t>
            </a:r>
            <a:endParaRPr lang="id-ID" sz="2000" dirty="0" smtClean="0"/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id-ID" sz="2000" dirty="0"/>
              <a:t>D</a:t>
            </a:r>
            <a:r>
              <a:rPr lang="en-US" sz="2000" dirty="0" err="1" smtClean="0"/>
              <a:t>okumen</a:t>
            </a:r>
            <a:r>
              <a:rPr lang="en-US" sz="2000" dirty="0" smtClean="0"/>
              <a:t> </a:t>
            </a:r>
            <a:r>
              <a:rPr lang="id-ID" sz="2000" dirty="0" smtClean="0"/>
              <a:t>hardcopy </a:t>
            </a:r>
            <a:r>
              <a:rPr lang="en-US" sz="2000" dirty="0" err="1" smtClean="0"/>
              <a:t>dikirim</a:t>
            </a:r>
            <a:r>
              <a:rPr lang="en-US" sz="2000" dirty="0" smtClean="0"/>
              <a:t> </a:t>
            </a:r>
            <a:r>
              <a:rPr lang="en-US" sz="2000" dirty="0" err="1"/>
              <a:t>melalui</a:t>
            </a:r>
            <a:r>
              <a:rPr lang="en-US" sz="2000" dirty="0"/>
              <a:t> </a:t>
            </a:r>
            <a:r>
              <a:rPr lang="en-US" sz="2000" dirty="0" err="1" smtClean="0"/>
              <a:t>pos</a:t>
            </a:r>
            <a:r>
              <a:rPr lang="id-ID" sz="2000" dirty="0" smtClean="0"/>
              <a:t>. </a:t>
            </a:r>
            <a:r>
              <a:rPr lang="id-ID" sz="2000" dirty="0"/>
              <a:t>D</a:t>
            </a:r>
            <a:r>
              <a:rPr lang="en-US" sz="2000" dirty="0" err="1" smtClean="0"/>
              <a:t>itulis</a:t>
            </a:r>
            <a:r>
              <a:rPr lang="en-US" sz="2000" dirty="0" smtClean="0"/>
              <a:t> </a:t>
            </a:r>
            <a:r>
              <a:rPr lang="id-ID" sz="2000" dirty="0"/>
              <a:t>Kode Nama File</a:t>
            </a:r>
            <a:r>
              <a:rPr lang="en-US" sz="2000" dirty="0"/>
              <a:t> di </a:t>
            </a:r>
            <a:r>
              <a:rPr lang="en-US" sz="2000" dirty="0" err="1"/>
              <a:t>pojok</a:t>
            </a:r>
            <a:r>
              <a:rPr lang="en-US" sz="2000" dirty="0"/>
              <a:t> </a:t>
            </a:r>
            <a:r>
              <a:rPr lang="en-US" sz="2000" dirty="0" err="1"/>
              <a:t>kiri</a:t>
            </a:r>
            <a:r>
              <a:rPr lang="en-US" sz="2000" dirty="0"/>
              <a:t> </a:t>
            </a:r>
            <a:r>
              <a:rPr lang="en-US" sz="2000" dirty="0" err="1"/>
              <a:t>atas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amplop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dikirim</a:t>
            </a:r>
            <a:r>
              <a:rPr lang="en-US" sz="2000" dirty="0"/>
              <a:t> </a:t>
            </a:r>
            <a:r>
              <a:rPr lang="en-US" sz="2000" dirty="0" err="1" smtClean="0"/>
              <a:t>ke</a:t>
            </a:r>
            <a:r>
              <a:rPr lang="en-US" sz="2000" dirty="0" smtClean="0"/>
              <a:t> </a:t>
            </a:r>
            <a:r>
              <a:rPr lang="en-US" sz="2000" dirty="0" err="1"/>
              <a:t>alamat</a:t>
            </a:r>
            <a:r>
              <a:rPr lang="en-US" sz="2000" dirty="0"/>
              <a:t> : </a:t>
            </a:r>
            <a:endParaRPr lang="id-ID" sz="2000" dirty="0" smtClean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 lvl="2">
              <a:lnSpc>
                <a:spcPct val="150000"/>
              </a:lnSpc>
            </a:pPr>
            <a:r>
              <a:rPr lang="en-US" sz="2000" b="1" dirty="0" err="1"/>
              <a:t>Sekretariat</a:t>
            </a:r>
            <a:r>
              <a:rPr lang="en-US" sz="2000" b="1" dirty="0"/>
              <a:t> EITI Indonesia </a:t>
            </a:r>
            <a:endParaRPr lang="en-US" sz="2000" dirty="0"/>
          </a:p>
          <a:p>
            <a:pPr lvl="2">
              <a:lnSpc>
                <a:spcPct val="150000"/>
              </a:lnSpc>
            </a:pPr>
            <a:r>
              <a:rPr lang="en-US" sz="2000" b="1" dirty="0" err="1"/>
              <a:t>Gedung</a:t>
            </a:r>
            <a:r>
              <a:rPr lang="en-US" sz="2000" b="1" dirty="0"/>
              <a:t> </a:t>
            </a:r>
            <a:r>
              <a:rPr lang="en-US" sz="2000" b="1" dirty="0" err="1"/>
              <a:t>Kementerian</a:t>
            </a:r>
            <a:r>
              <a:rPr lang="en-US" sz="2000" b="1" dirty="0"/>
              <a:t> BUMN, </a:t>
            </a:r>
            <a:r>
              <a:rPr lang="en-US" sz="2000" b="1" dirty="0" err="1"/>
              <a:t>Lantai</a:t>
            </a:r>
            <a:r>
              <a:rPr lang="en-US" sz="2000" b="1" dirty="0"/>
              <a:t> 8. </a:t>
            </a:r>
            <a:endParaRPr lang="en-US" sz="2000" dirty="0"/>
          </a:p>
          <a:p>
            <a:pPr lvl="2">
              <a:lnSpc>
                <a:spcPct val="150000"/>
              </a:lnSpc>
            </a:pPr>
            <a:r>
              <a:rPr lang="en-US" sz="2000" b="1" dirty="0"/>
              <a:t>Jl. Medan </a:t>
            </a:r>
            <a:r>
              <a:rPr lang="en-US" sz="2000" b="1" dirty="0" err="1"/>
              <a:t>Merdeka</a:t>
            </a:r>
            <a:r>
              <a:rPr lang="en-US" sz="2000" b="1" dirty="0"/>
              <a:t> Selatan No. 13, Jakarta 10110. </a:t>
            </a:r>
            <a:endParaRPr lang="en-US" sz="2000" dirty="0"/>
          </a:p>
          <a:p>
            <a:pPr lvl="2">
              <a:lnSpc>
                <a:spcPct val="150000"/>
              </a:lnSpc>
            </a:pPr>
            <a:r>
              <a:rPr lang="id-ID" sz="2000" b="1" dirty="0"/>
              <a:t>Tele</a:t>
            </a:r>
            <a:r>
              <a:rPr lang="en-US" sz="2000" b="1" dirty="0" err="1"/>
              <a:t>pon</a:t>
            </a:r>
            <a:r>
              <a:rPr lang="en-US" sz="2000" b="1" dirty="0"/>
              <a:t>: 021-34832642</a:t>
            </a:r>
            <a:r>
              <a:rPr lang="id-ID" sz="2000" b="1" dirty="0"/>
              <a:t>;  Fax</a:t>
            </a:r>
            <a:r>
              <a:rPr lang="en-US" sz="2000" b="1" dirty="0"/>
              <a:t>: 021-</a:t>
            </a:r>
            <a:r>
              <a:rPr lang="id-ID" sz="2000" b="1" dirty="0"/>
              <a:t> 3</a:t>
            </a:r>
            <a:r>
              <a:rPr lang="en-US" sz="2000" b="1" dirty="0"/>
              <a:t>4832645. </a:t>
            </a:r>
            <a:endParaRPr lang="en-US" sz="2000" dirty="0"/>
          </a:p>
          <a:p>
            <a:pPr>
              <a:lnSpc>
                <a:spcPct val="150000"/>
              </a:lnSpc>
            </a:pPr>
            <a:endParaRPr lang="id-ID" sz="2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id-ID" sz="2000" dirty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en-US" sz="2000" dirty="0"/>
          </a:p>
          <a:p>
            <a:pPr marL="635000" indent="-457200" algn="just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2000" dirty="0" smtClean="0">
              <a:solidFill>
                <a:srgbClr val="1C0E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16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188640"/>
            <a:ext cx="8064897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d-ID" sz="2400" b="1" dirty="0" smtClean="0">
                <a:solidFill>
                  <a:schemeClr val="accent6"/>
                </a:solidFill>
                <a:latin typeface="Lucida Sans" pitchFamily="34" charset="0"/>
              </a:rPr>
              <a:t>V. KONSULTASI DAN SUMBER DOKUMEN </a:t>
            </a:r>
            <a:endParaRPr lang="id-ID" sz="2400" b="1" dirty="0">
              <a:solidFill>
                <a:schemeClr val="accent6"/>
              </a:solidFill>
              <a:latin typeface="Lucida Sans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0211" y="1052736"/>
            <a:ext cx="8394277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2000" dirty="0" smtClean="0"/>
              <a:t>Dokumen dapat di-download pada situs : </a:t>
            </a:r>
            <a:r>
              <a:rPr lang="id-ID" sz="2000" u="sng" dirty="0" smtClean="0">
                <a:solidFill>
                  <a:srgbClr val="1C0ED0"/>
                </a:solidFill>
              </a:rPr>
              <a:t>www.eiti.ekon.go.id</a:t>
            </a:r>
            <a:r>
              <a:rPr lang="id-ID" sz="2000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id-ID" sz="2000" dirty="0" smtClean="0"/>
              <a:t>Konsultasi dan pertanyaan dapat dikirimkan kepada 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b="1" dirty="0" err="1"/>
              <a:t>Sekretariat</a:t>
            </a:r>
            <a:r>
              <a:rPr lang="en-US" sz="2000" b="1" dirty="0"/>
              <a:t> EITI Indonesia 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b="1" dirty="0" err="1"/>
              <a:t>Gedung</a:t>
            </a:r>
            <a:r>
              <a:rPr lang="en-US" sz="2000" b="1" dirty="0"/>
              <a:t> </a:t>
            </a:r>
            <a:r>
              <a:rPr lang="en-US" sz="2000" b="1" dirty="0" err="1"/>
              <a:t>Kementerian</a:t>
            </a:r>
            <a:r>
              <a:rPr lang="en-US" sz="2000" b="1" dirty="0"/>
              <a:t> BUMN, </a:t>
            </a:r>
            <a:r>
              <a:rPr lang="en-US" sz="2000" b="1" dirty="0" err="1"/>
              <a:t>Lantai</a:t>
            </a:r>
            <a:r>
              <a:rPr lang="en-US" sz="2000" b="1" dirty="0"/>
              <a:t> 8. 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b="1" dirty="0"/>
              <a:t>Jl. Medan </a:t>
            </a:r>
            <a:r>
              <a:rPr lang="en-US" sz="2000" b="1" dirty="0" err="1"/>
              <a:t>Merdeka</a:t>
            </a:r>
            <a:r>
              <a:rPr lang="en-US" sz="2000" b="1" dirty="0"/>
              <a:t> Selatan No. 13, Jakarta 10110. 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id-ID" sz="2000" b="1" dirty="0" smtClean="0"/>
              <a:t>Tel/Fax. </a:t>
            </a:r>
            <a:r>
              <a:rPr lang="en-US" sz="2000" b="1" dirty="0" smtClean="0"/>
              <a:t>021-34832642</a:t>
            </a:r>
            <a:r>
              <a:rPr lang="id-ID" sz="2000" b="1" dirty="0" smtClean="0"/>
              <a:t> / 3</a:t>
            </a:r>
            <a:r>
              <a:rPr lang="en-US" sz="2000" b="1" dirty="0" smtClean="0"/>
              <a:t>4832645</a:t>
            </a:r>
            <a:r>
              <a:rPr lang="id-ID" sz="2000" b="1" dirty="0" smtClean="0"/>
              <a:t>; Email: secretariat@eiti.ekon.go.id</a:t>
            </a:r>
            <a:r>
              <a:rPr lang="en-US" sz="2000" b="1" dirty="0" smtClean="0"/>
              <a:t> </a:t>
            </a:r>
            <a:endParaRPr lang="id-ID" sz="2000" b="1" dirty="0"/>
          </a:p>
          <a:p>
            <a:pPr>
              <a:lnSpc>
                <a:spcPct val="150000"/>
              </a:lnSpc>
            </a:pPr>
            <a:r>
              <a:rPr lang="id-ID" sz="2000" dirty="0" smtClean="0"/>
              <a:t>Atau melalui email kepada: </a:t>
            </a:r>
            <a:endParaRPr lang="en-US" sz="2000" dirty="0"/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id-ID" sz="2000" dirty="0" smtClean="0"/>
              <a:t>Ambarsari: </a:t>
            </a:r>
            <a:r>
              <a:rPr lang="id-ID" sz="2000" dirty="0" smtClean="0">
                <a:solidFill>
                  <a:srgbClr val="1C0ED0"/>
                </a:solidFill>
                <a:hlinkClick r:id="rId3"/>
              </a:rPr>
              <a:t>ambarsari@eiti.ekon.go.id</a:t>
            </a:r>
            <a:r>
              <a:rPr lang="en-US" sz="2000" dirty="0" smtClean="0">
                <a:solidFill>
                  <a:srgbClr val="1C0ED0"/>
                </a:solidFill>
              </a:rPr>
              <a:t> 081311194708</a:t>
            </a:r>
            <a:endParaRPr lang="id-ID" sz="2000" dirty="0" smtClean="0">
              <a:solidFill>
                <a:srgbClr val="1C0ED0"/>
              </a:solidFill>
            </a:endParaRP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id-ID" sz="2000" dirty="0" smtClean="0"/>
              <a:t>Anita Pascalia: </a:t>
            </a:r>
            <a:r>
              <a:rPr lang="id-ID" sz="2000" dirty="0" smtClean="0">
                <a:hlinkClick r:id="rId4"/>
              </a:rPr>
              <a:t>anita@eiti.ekon.go.id</a:t>
            </a:r>
            <a:r>
              <a:rPr lang="en-US" sz="2000" dirty="0" smtClean="0"/>
              <a:t> 0811983966</a:t>
            </a:r>
            <a:endParaRPr lang="id-ID" sz="2000" dirty="0" smtClean="0"/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id-ID" sz="2000" dirty="0" smtClean="0"/>
              <a:t>Ronald Tambunan: </a:t>
            </a:r>
            <a:r>
              <a:rPr lang="id-ID" sz="2000" dirty="0" smtClean="0">
                <a:hlinkClick r:id="rId5"/>
              </a:rPr>
              <a:t>ronald@eiti.ekon.go.id</a:t>
            </a:r>
            <a:r>
              <a:rPr lang="en-US" sz="2000" smtClean="0"/>
              <a:t> 08129244594</a:t>
            </a:r>
            <a:endParaRPr lang="id-ID" sz="2000" dirty="0" smtClean="0"/>
          </a:p>
          <a:p>
            <a:pPr marL="342900" indent="-342900">
              <a:lnSpc>
                <a:spcPct val="150000"/>
              </a:lnSpc>
              <a:buFontTx/>
              <a:buChar char="-"/>
            </a:pPr>
            <a:endParaRPr lang="id-ID" sz="2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id-ID" sz="2000" dirty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en-US" sz="2000" dirty="0"/>
          </a:p>
          <a:p>
            <a:pPr marL="635000" indent="-457200" algn="just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2000" dirty="0" smtClean="0">
              <a:solidFill>
                <a:srgbClr val="1C0E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24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188640"/>
            <a:ext cx="8064897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id-ID" sz="2400" b="1" dirty="0">
              <a:solidFill>
                <a:schemeClr val="accent6"/>
              </a:solidFill>
              <a:latin typeface="Lucida Sans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55575" y="1628800"/>
            <a:ext cx="7920881" cy="171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algn="just">
              <a:spcBef>
                <a:spcPct val="20000"/>
              </a:spcBef>
              <a:tabLst>
                <a:tab pos="1433513" algn="l"/>
              </a:tabLst>
              <a:defRPr/>
            </a:pPr>
            <a:endParaRPr lang="id-ID" sz="4800" b="1" dirty="0" smtClean="0">
              <a:solidFill>
                <a:srgbClr val="1C0ED0"/>
              </a:solidFill>
            </a:endParaRPr>
          </a:p>
          <a:p>
            <a:pPr marL="177800" algn="ctr">
              <a:spcBef>
                <a:spcPct val="20000"/>
              </a:spcBef>
              <a:defRPr/>
            </a:pPr>
            <a:r>
              <a:rPr lang="id-ID" sz="4800" b="1" dirty="0" smtClean="0">
                <a:solidFill>
                  <a:srgbClr val="1C0ED0"/>
                </a:solidFill>
              </a:rPr>
              <a:t> TERIMA KASIH </a:t>
            </a:r>
          </a:p>
        </p:txBody>
      </p:sp>
    </p:spTree>
    <p:extLst>
      <p:ext uri="{BB962C8B-B14F-4D97-AF65-F5344CB8AC3E}">
        <p14:creationId xmlns:p14="http://schemas.microsoft.com/office/powerpoint/2010/main" val="287028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188640"/>
            <a:ext cx="8064897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d-ID" sz="2400" b="1" dirty="0" smtClean="0">
                <a:solidFill>
                  <a:schemeClr val="accent6"/>
                </a:solidFill>
                <a:latin typeface="Lucida Sans" pitchFamily="34" charset="0"/>
              </a:rPr>
              <a:t>OUTLINE</a:t>
            </a:r>
            <a:endParaRPr lang="id-ID" sz="2400" b="1" dirty="0">
              <a:solidFill>
                <a:schemeClr val="accent6"/>
              </a:solidFill>
              <a:latin typeface="Lucida Sans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55575" y="1628800"/>
            <a:ext cx="8250261" cy="405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92150" indent="-514350" algn="just">
              <a:lnSpc>
                <a:spcPct val="150000"/>
              </a:lnSpc>
              <a:spcBef>
                <a:spcPct val="20000"/>
              </a:spcBef>
              <a:buAutoNum type="romanUcPeriod"/>
              <a:tabLst>
                <a:tab pos="1433513" algn="l"/>
              </a:tabLst>
              <a:defRPr/>
            </a:pPr>
            <a:r>
              <a:rPr lang="id-ID" sz="2200" dirty="0" smtClean="0">
                <a:solidFill>
                  <a:srgbClr val="1C0ED0"/>
                </a:solidFill>
              </a:rPr>
              <a:t>Penjelasan Formulir</a:t>
            </a:r>
          </a:p>
          <a:p>
            <a:pPr marL="692150" indent="-514350" algn="just">
              <a:lnSpc>
                <a:spcPct val="150000"/>
              </a:lnSpc>
              <a:spcBef>
                <a:spcPct val="20000"/>
              </a:spcBef>
              <a:buAutoNum type="romanUcPeriod"/>
              <a:tabLst>
                <a:tab pos="1433513" algn="l"/>
              </a:tabLst>
              <a:defRPr/>
            </a:pPr>
            <a:r>
              <a:rPr lang="id-ID" sz="2200" dirty="0" smtClean="0">
                <a:solidFill>
                  <a:srgbClr val="1C0ED0"/>
                </a:solidFill>
              </a:rPr>
              <a:t>Pernyataan yang harus ditandatangani</a:t>
            </a:r>
          </a:p>
          <a:p>
            <a:pPr marL="692150" indent="-514350" algn="just">
              <a:lnSpc>
                <a:spcPct val="150000"/>
              </a:lnSpc>
              <a:spcBef>
                <a:spcPct val="20000"/>
              </a:spcBef>
              <a:buAutoNum type="romanUcPeriod"/>
              <a:tabLst>
                <a:tab pos="1433513" algn="l"/>
              </a:tabLst>
              <a:defRPr/>
            </a:pPr>
            <a:r>
              <a:rPr lang="id-ID" sz="2200" dirty="0" smtClean="0">
                <a:solidFill>
                  <a:srgbClr val="1C0ED0"/>
                </a:solidFill>
              </a:rPr>
              <a:t>Bagian Lampiran - detail</a:t>
            </a:r>
          </a:p>
          <a:p>
            <a:pPr marL="692150" indent="-514350" algn="just">
              <a:lnSpc>
                <a:spcPct val="150000"/>
              </a:lnSpc>
              <a:spcBef>
                <a:spcPct val="20000"/>
              </a:spcBef>
              <a:buAutoNum type="romanUcPeriod"/>
              <a:tabLst>
                <a:tab pos="1433513" algn="l"/>
              </a:tabLst>
              <a:defRPr/>
            </a:pPr>
            <a:r>
              <a:rPr lang="id-ID" sz="2200" dirty="0" smtClean="0">
                <a:solidFill>
                  <a:srgbClr val="1C0ED0"/>
                </a:solidFill>
              </a:rPr>
              <a:t>Batas waktu </a:t>
            </a:r>
          </a:p>
          <a:p>
            <a:pPr marL="692150" indent="-514350" algn="just">
              <a:lnSpc>
                <a:spcPct val="150000"/>
              </a:lnSpc>
              <a:spcBef>
                <a:spcPct val="20000"/>
              </a:spcBef>
              <a:buAutoNum type="romanUcPeriod"/>
              <a:tabLst>
                <a:tab pos="1433513" algn="l"/>
              </a:tabLst>
              <a:defRPr/>
            </a:pPr>
            <a:r>
              <a:rPr lang="id-ID" sz="2200" dirty="0" smtClean="0">
                <a:solidFill>
                  <a:srgbClr val="1C0ED0"/>
                </a:solidFill>
              </a:rPr>
              <a:t>Prosedur pengiriman dokumen dan soft-copy</a:t>
            </a:r>
          </a:p>
          <a:p>
            <a:pPr marL="692150" indent="-514350" algn="just">
              <a:lnSpc>
                <a:spcPct val="150000"/>
              </a:lnSpc>
              <a:spcBef>
                <a:spcPct val="20000"/>
              </a:spcBef>
              <a:buAutoNum type="romanUcPeriod"/>
              <a:tabLst>
                <a:tab pos="1433513" algn="l"/>
              </a:tabLst>
              <a:defRPr/>
            </a:pPr>
            <a:r>
              <a:rPr lang="id-ID" sz="2200" dirty="0" smtClean="0">
                <a:solidFill>
                  <a:srgbClr val="1C0ED0"/>
                </a:solidFill>
              </a:rPr>
              <a:t>Konsultasi</a:t>
            </a:r>
          </a:p>
          <a:p>
            <a:pPr marL="635000" indent="-457200" algn="just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2200" dirty="0" smtClean="0">
              <a:solidFill>
                <a:srgbClr val="1C0E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9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188640"/>
            <a:ext cx="8064897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d-ID" sz="2400" b="1" dirty="0" smtClean="0">
                <a:solidFill>
                  <a:schemeClr val="accent6"/>
                </a:solidFill>
                <a:latin typeface="Lucida Sans" pitchFamily="34" charset="0"/>
              </a:rPr>
              <a:t>I. PENJELASAN FORMULIR (1)</a:t>
            </a:r>
            <a:endParaRPr lang="id-ID" sz="2400" b="1" dirty="0">
              <a:solidFill>
                <a:schemeClr val="accent6"/>
              </a:solidFill>
              <a:latin typeface="Lucida Sans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0211" y="980728"/>
            <a:ext cx="8250261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 smtClean="0"/>
              <a:t>Halaman</a:t>
            </a:r>
            <a:r>
              <a:rPr lang="en-US" sz="2000" dirty="0" smtClean="0"/>
              <a:t> </a:t>
            </a:r>
            <a:r>
              <a:rPr lang="en-US" sz="2000" dirty="0"/>
              <a:t>1  </a:t>
            </a:r>
            <a:r>
              <a:rPr lang="en-US" sz="2000" dirty="0" smtClean="0"/>
              <a:t>:</a:t>
            </a:r>
            <a:r>
              <a:rPr lang="id-ID" sz="2000" dirty="0"/>
              <a:t> </a:t>
            </a:r>
            <a:endParaRPr lang="id-ID" sz="2000" dirty="0" smtClean="0"/>
          </a:p>
          <a:p>
            <a:pPr>
              <a:lnSpc>
                <a:spcPct val="150000"/>
              </a:lnSpc>
            </a:pPr>
            <a:r>
              <a:rPr lang="id-ID" sz="2000" b="1" dirty="0" smtClean="0"/>
              <a:t>Bagian I : Identitas dan Informasi Perusahaan </a:t>
            </a:r>
          </a:p>
          <a:p>
            <a:pPr>
              <a:lnSpc>
                <a:spcPct val="150000"/>
              </a:lnSpc>
            </a:pPr>
            <a:r>
              <a:rPr lang="id-ID" sz="2000" dirty="0" smtClean="0"/>
              <a:t>Identitas </a:t>
            </a:r>
            <a:r>
              <a:rPr lang="id-ID" sz="2000" dirty="0"/>
              <a:t>dan informasi </a:t>
            </a:r>
            <a:r>
              <a:rPr lang="id-ID" sz="2000" dirty="0" smtClean="0"/>
              <a:t>Perusahaan, </a:t>
            </a:r>
            <a:r>
              <a:rPr lang="en-US" sz="2000" dirty="0" err="1" smtClean="0"/>
              <a:t>meliputi</a:t>
            </a:r>
            <a:r>
              <a:rPr lang="en-US" sz="2000" dirty="0" smtClean="0"/>
              <a:t> </a:t>
            </a:r>
            <a:r>
              <a:rPr lang="id-ID" sz="2000" dirty="0" smtClean="0"/>
              <a:t>: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err="1" smtClean="0"/>
              <a:t>nama</a:t>
            </a:r>
            <a:r>
              <a:rPr lang="en-US" sz="2000" dirty="0" smtClean="0"/>
              <a:t> </a:t>
            </a:r>
            <a:r>
              <a:rPr lang="en-US" sz="2000" dirty="0" err="1"/>
              <a:t>perusahaan</a:t>
            </a:r>
            <a:r>
              <a:rPr lang="en-US" sz="2000" dirty="0"/>
              <a:t>, </a:t>
            </a:r>
            <a:endParaRPr lang="id-ID" sz="2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err="1" smtClean="0"/>
              <a:t>alamat</a:t>
            </a:r>
            <a:r>
              <a:rPr lang="en-US" sz="2000" dirty="0"/>
              <a:t>, </a:t>
            </a:r>
            <a:endParaRPr lang="id-ID" sz="2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err="1" smtClean="0"/>
              <a:t>penanggung</a:t>
            </a:r>
            <a:r>
              <a:rPr lang="en-US" sz="2000" dirty="0" smtClean="0"/>
              <a:t> </a:t>
            </a:r>
            <a:r>
              <a:rPr lang="en-US" sz="2000" dirty="0" err="1"/>
              <a:t>jawab</a:t>
            </a:r>
            <a:r>
              <a:rPr lang="en-US" sz="2000" dirty="0"/>
              <a:t> </a:t>
            </a:r>
            <a:r>
              <a:rPr lang="en-US" sz="2000" dirty="0" err="1"/>
              <a:t>teknis</a:t>
            </a:r>
            <a:r>
              <a:rPr lang="en-US" sz="2000" dirty="0"/>
              <a:t>, </a:t>
            </a:r>
            <a:endParaRPr lang="id-ID" sz="2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err="1" smtClean="0"/>
              <a:t>identitas</a:t>
            </a:r>
            <a:r>
              <a:rPr lang="en-US" sz="2000" dirty="0" smtClean="0"/>
              <a:t> </a:t>
            </a:r>
            <a:r>
              <a:rPr lang="en-US" sz="2000" dirty="0" err="1"/>
              <a:t>kontrak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izin</a:t>
            </a:r>
            <a:r>
              <a:rPr lang="en-US" sz="2000" dirty="0"/>
              <a:t> </a:t>
            </a:r>
            <a:r>
              <a:rPr lang="en-US" sz="2000" dirty="0" err="1"/>
              <a:t>usaha</a:t>
            </a:r>
            <a:r>
              <a:rPr lang="en-US" sz="2000" dirty="0"/>
              <a:t> </a:t>
            </a:r>
            <a:r>
              <a:rPr lang="en-US" sz="2000" dirty="0" err="1"/>
              <a:t>pertambangan</a:t>
            </a:r>
            <a:r>
              <a:rPr lang="en-US" sz="2000" dirty="0"/>
              <a:t> (IUP),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endParaRPr lang="id-ID" sz="2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err="1" smtClean="0"/>
              <a:t>informasi</a:t>
            </a:r>
            <a:r>
              <a:rPr lang="en-US" sz="2000" dirty="0" smtClean="0"/>
              <a:t> </a:t>
            </a:r>
            <a:r>
              <a:rPr lang="en-US" sz="2000" dirty="0" err="1"/>
              <a:t>pemilik</a:t>
            </a:r>
            <a:r>
              <a:rPr lang="en-US" sz="2000" dirty="0"/>
              <a:t> </a:t>
            </a:r>
            <a:r>
              <a:rPr lang="en-US" sz="2000" dirty="0" err="1"/>
              <a:t>saham</a:t>
            </a:r>
            <a:r>
              <a:rPr lang="en-US" sz="2000" dirty="0"/>
              <a:t> </a:t>
            </a:r>
            <a:r>
              <a:rPr lang="en-US" sz="2000" dirty="0" err="1"/>
              <a:t>perusahaan</a:t>
            </a:r>
            <a:r>
              <a:rPr lang="en-US" sz="2000" dirty="0"/>
              <a:t>. </a:t>
            </a:r>
            <a:endParaRPr lang="id-ID" sz="2000" dirty="0" smtClean="0"/>
          </a:p>
          <a:p>
            <a:pPr>
              <a:lnSpc>
                <a:spcPct val="150000"/>
              </a:lnSpc>
            </a:pPr>
            <a:r>
              <a:rPr lang="en-US" sz="2000" dirty="0" err="1" smtClean="0"/>
              <a:t>Bagian</a:t>
            </a:r>
            <a:r>
              <a:rPr lang="en-US" sz="2000" dirty="0" smtClean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diisi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lengkap</a:t>
            </a:r>
            <a:r>
              <a:rPr lang="en-US" sz="2000" dirty="0"/>
              <a:t> </a:t>
            </a:r>
            <a:r>
              <a:rPr lang="en-US" sz="2000" dirty="0" err="1"/>
              <a:t>sesuai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data yang </a:t>
            </a:r>
            <a:r>
              <a:rPr lang="en-US" sz="2000" dirty="0" err="1"/>
              <a:t>masih</a:t>
            </a:r>
            <a:r>
              <a:rPr lang="en-US" sz="2000" dirty="0"/>
              <a:t> </a:t>
            </a:r>
            <a:r>
              <a:rPr lang="en-US" sz="2000" dirty="0" err="1"/>
              <a:t>berlaku</a:t>
            </a:r>
            <a:r>
              <a:rPr lang="en-US" sz="2000" dirty="0" smtClean="0"/>
              <a:t>.</a:t>
            </a:r>
            <a:endParaRPr lang="id-ID" sz="2000" dirty="0" smtClean="0"/>
          </a:p>
          <a:p>
            <a:pPr>
              <a:lnSpc>
                <a:spcPct val="150000"/>
              </a:lnSpc>
            </a:pPr>
            <a:endParaRPr lang="id-ID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 marL="635000" indent="-457200" algn="just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2000" dirty="0" smtClean="0">
              <a:solidFill>
                <a:srgbClr val="1C0E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93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188640"/>
            <a:ext cx="8064897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d-ID" sz="2400" b="1" dirty="0" smtClean="0">
                <a:solidFill>
                  <a:schemeClr val="accent6"/>
                </a:solidFill>
                <a:latin typeface="Lucida Sans" pitchFamily="34" charset="0"/>
              </a:rPr>
              <a:t>I. PENJELASAN FORMULIR (2)</a:t>
            </a:r>
            <a:endParaRPr lang="id-ID" sz="2400" b="1" dirty="0">
              <a:solidFill>
                <a:schemeClr val="accent6"/>
              </a:solidFill>
              <a:latin typeface="Lucida Sans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0210" y="1133356"/>
            <a:ext cx="8250261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/>
              <a:t>Halaman</a:t>
            </a:r>
            <a:r>
              <a:rPr lang="en-US" sz="2000" dirty="0" smtClean="0"/>
              <a:t> </a:t>
            </a:r>
            <a:r>
              <a:rPr lang="id-ID" sz="2000" dirty="0"/>
              <a:t>2</a:t>
            </a:r>
            <a:r>
              <a:rPr lang="en-US" sz="2000" dirty="0" smtClean="0"/>
              <a:t>  :</a:t>
            </a:r>
            <a:r>
              <a:rPr lang="id-ID" sz="2000" dirty="0"/>
              <a:t> </a:t>
            </a:r>
          </a:p>
          <a:p>
            <a:endParaRPr lang="id-ID" sz="2000" dirty="0" smtClean="0"/>
          </a:p>
          <a:p>
            <a:r>
              <a:rPr lang="id-ID" sz="2000" b="1" dirty="0" smtClean="0"/>
              <a:t>Bagian II: Untuk Rekonsiliasi </a:t>
            </a:r>
            <a:r>
              <a:rPr lang="id-ID" sz="2000" dirty="0" smtClean="0"/>
              <a:t> </a:t>
            </a:r>
          </a:p>
          <a:p>
            <a:r>
              <a:rPr lang="en-US" sz="2000" dirty="0" smtClean="0"/>
              <a:t>Bab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berisi</a:t>
            </a:r>
            <a:r>
              <a:rPr lang="en-US" sz="2000" dirty="0"/>
              <a:t> </a:t>
            </a:r>
            <a:r>
              <a:rPr lang="en-US" sz="2000" dirty="0" err="1" smtClean="0"/>
              <a:t>informasi</a:t>
            </a:r>
            <a:r>
              <a:rPr lang="id-ID" sz="2000" dirty="0" smtClean="0"/>
              <a:t>:</a:t>
            </a:r>
          </a:p>
          <a:p>
            <a:pPr marL="285750" indent="-285750">
              <a:buFontTx/>
              <a:buChar char="-"/>
            </a:pPr>
            <a:r>
              <a:rPr lang="id-ID" sz="2000" dirty="0" smtClean="0"/>
              <a:t>Setoran Royalti (Iuran Produksi) menurut kalori;</a:t>
            </a:r>
          </a:p>
          <a:p>
            <a:pPr marL="285750" indent="-285750">
              <a:buFontTx/>
              <a:buChar char="-"/>
            </a:pPr>
            <a:r>
              <a:rPr lang="id-ID" sz="2000" dirty="0" smtClean="0"/>
              <a:t>Iuran Tetap;</a:t>
            </a:r>
          </a:p>
          <a:p>
            <a:pPr marL="285750" indent="-285750">
              <a:buFontTx/>
              <a:buChar char="-"/>
            </a:pPr>
            <a:r>
              <a:rPr lang="id-ID" sz="2000" dirty="0" smtClean="0"/>
              <a:t>Pajak Penghasilan Badan (Pasal 25 dan pasal 29);</a:t>
            </a:r>
          </a:p>
          <a:p>
            <a:pPr marL="285750" indent="-285750">
              <a:buFontTx/>
              <a:buChar char="-"/>
            </a:pPr>
            <a:r>
              <a:rPr lang="id-ID" sz="2000" dirty="0" smtClean="0"/>
              <a:t>Pajak Bumi dan Bangunan (PBB);</a:t>
            </a:r>
          </a:p>
          <a:p>
            <a:pPr marL="285750" indent="-285750">
              <a:buFontTx/>
              <a:buChar char="-"/>
            </a:pPr>
            <a:r>
              <a:rPr lang="id-ID" sz="2000" dirty="0" smtClean="0"/>
              <a:t>Dividen yang disetor kepada Pemerintah</a:t>
            </a:r>
          </a:p>
          <a:p>
            <a:endParaRPr lang="id-ID" sz="2000" dirty="0" smtClean="0"/>
          </a:p>
          <a:p>
            <a:r>
              <a:rPr lang="id-ID" sz="2000" dirty="0" smtClean="0"/>
              <a:t>Catatan: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d-ID" sz="2000" dirty="0" smtClean="0"/>
              <a:t>D</a:t>
            </a:r>
            <a:r>
              <a:rPr lang="en-US" sz="2000" dirty="0" err="1" smtClean="0"/>
              <a:t>iisi</a:t>
            </a:r>
            <a:r>
              <a:rPr lang="en-US" sz="2000" dirty="0" smtClean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angka</a:t>
            </a:r>
            <a:r>
              <a:rPr lang="en-US" sz="2000" dirty="0"/>
              <a:t> </a:t>
            </a:r>
            <a:r>
              <a:rPr lang="en-US" sz="2000" dirty="0" err="1"/>
              <a:t>baik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rupiah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dolar</a:t>
            </a:r>
            <a:r>
              <a:rPr lang="en-US" sz="2000" dirty="0"/>
              <a:t> AS. </a:t>
            </a:r>
            <a:endParaRPr lang="id-ID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err="1" smtClean="0"/>
              <a:t>Angka</a:t>
            </a:r>
            <a:r>
              <a:rPr lang="en-US" sz="2000" dirty="0" smtClean="0"/>
              <a:t> </a:t>
            </a:r>
            <a:r>
              <a:rPr lang="en-US" sz="2000" dirty="0"/>
              <a:t>yang </a:t>
            </a:r>
            <a:r>
              <a:rPr lang="en-US" sz="2000" dirty="0" err="1"/>
              <a:t>ditulis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angka</a:t>
            </a:r>
            <a:r>
              <a:rPr lang="en-US" sz="2000" dirty="0"/>
              <a:t> </a:t>
            </a:r>
            <a:r>
              <a:rPr lang="en-US" sz="2000" dirty="0" err="1"/>
              <a:t>penuh</a:t>
            </a:r>
            <a:r>
              <a:rPr lang="en-US" sz="2000" dirty="0"/>
              <a:t>, </a:t>
            </a:r>
            <a:r>
              <a:rPr lang="en-US" sz="2000" dirty="0" err="1"/>
              <a:t>yaitu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disingkat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ribuan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jutaan</a:t>
            </a:r>
            <a:r>
              <a:rPr lang="en-US" sz="2000" dirty="0"/>
              <a:t>. </a:t>
            </a:r>
            <a:endParaRPr lang="id-ID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PBB yang </a:t>
            </a:r>
            <a:r>
              <a:rPr lang="en-US" sz="2000" dirty="0" err="1"/>
              <a:t>hanya</a:t>
            </a:r>
            <a:r>
              <a:rPr lang="en-US" sz="2000" dirty="0"/>
              <a:t> </a:t>
            </a:r>
            <a:r>
              <a:rPr lang="id-ID" sz="2000" dirty="0"/>
              <a:t>untuk yang </a:t>
            </a:r>
            <a:r>
              <a:rPr lang="en-US" sz="2000" dirty="0" err="1"/>
              <a:t>dibayar</a:t>
            </a:r>
            <a:r>
              <a:rPr lang="en-US" sz="2000" dirty="0"/>
              <a:t> </a:t>
            </a:r>
            <a:r>
              <a:rPr lang="en-US" sz="2000" dirty="0" err="1"/>
              <a:t>kepada</a:t>
            </a:r>
            <a:r>
              <a:rPr lang="en-US" sz="2000" dirty="0"/>
              <a:t> </a:t>
            </a:r>
            <a:r>
              <a:rPr lang="en-US" sz="2000" dirty="0" err="1"/>
              <a:t>Pemerintah</a:t>
            </a:r>
            <a:r>
              <a:rPr lang="en-US" sz="2000" dirty="0"/>
              <a:t> </a:t>
            </a:r>
            <a:r>
              <a:rPr lang="en-US" sz="2000" dirty="0" err="1"/>
              <a:t>Pusa</a:t>
            </a:r>
            <a:r>
              <a:rPr lang="id-ID" sz="2000" dirty="0"/>
              <a:t>t. Sedangkan </a:t>
            </a:r>
            <a:r>
              <a:rPr lang="en-US" sz="2000" dirty="0"/>
              <a:t> PBB yang </a:t>
            </a:r>
            <a:r>
              <a:rPr lang="en-US" sz="2000" dirty="0" err="1"/>
              <a:t>dibayar</a:t>
            </a:r>
            <a:r>
              <a:rPr lang="en-US" sz="2000" dirty="0"/>
              <a:t> </a:t>
            </a:r>
            <a:r>
              <a:rPr lang="en-US" sz="2000" dirty="0" err="1"/>
              <a:t>kepada</a:t>
            </a:r>
            <a:r>
              <a:rPr lang="en-US" sz="2000" dirty="0"/>
              <a:t> </a:t>
            </a:r>
            <a:r>
              <a:rPr lang="id-ID" sz="2000" dirty="0"/>
              <a:t>Pemda </a:t>
            </a:r>
            <a:r>
              <a:rPr lang="en-US" sz="2000" dirty="0" err="1"/>
              <a:t>diisi</a:t>
            </a:r>
            <a:r>
              <a:rPr lang="en-US" sz="2000" dirty="0"/>
              <a:t> di </a:t>
            </a:r>
            <a:r>
              <a:rPr lang="en-US" sz="2000" dirty="0" err="1"/>
              <a:t>Bagian</a:t>
            </a:r>
            <a:r>
              <a:rPr lang="en-US" sz="2000" dirty="0"/>
              <a:t> </a:t>
            </a:r>
            <a:r>
              <a:rPr lang="id-ID" sz="2000" dirty="0"/>
              <a:t>III.</a:t>
            </a:r>
          </a:p>
          <a:p>
            <a:endParaRPr lang="id-ID" sz="2000" dirty="0" smtClean="0"/>
          </a:p>
          <a:p>
            <a:pPr marL="285750" indent="-285750">
              <a:buFont typeface="Arial" pitchFamily="34" charset="0"/>
              <a:buChar char="•"/>
            </a:pPr>
            <a:endParaRPr lang="id-ID" sz="2000" dirty="0"/>
          </a:p>
          <a:p>
            <a:pPr marL="285750" indent="-285750">
              <a:buFont typeface="Arial" pitchFamily="34" charset="0"/>
              <a:buChar char="•"/>
            </a:pPr>
            <a:endParaRPr lang="en-US" sz="2000" dirty="0"/>
          </a:p>
          <a:p>
            <a:pPr marL="635000" indent="-457200" algn="just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2000" dirty="0" smtClean="0">
              <a:solidFill>
                <a:srgbClr val="1C0E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7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188640"/>
            <a:ext cx="8064897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d-ID" sz="2400" b="1" dirty="0" smtClean="0">
                <a:solidFill>
                  <a:schemeClr val="accent6"/>
                </a:solidFill>
                <a:latin typeface="Lucida Sans" pitchFamily="34" charset="0"/>
              </a:rPr>
              <a:t>I. PENJELASAN FORMULIR (3)</a:t>
            </a:r>
            <a:endParaRPr lang="id-ID" sz="2400" b="1" dirty="0">
              <a:solidFill>
                <a:schemeClr val="accent6"/>
              </a:solidFill>
              <a:latin typeface="Lucida Sans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0211" y="738526"/>
            <a:ext cx="8250261" cy="707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 smtClean="0"/>
              <a:t>Halaman</a:t>
            </a:r>
            <a:r>
              <a:rPr lang="en-US" sz="2000" dirty="0" smtClean="0"/>
              <a:t> </a:t>
            </a:r>
            <a:r>
              <a:rPr lang="id-ID" sz="2000" dirty="0"/>
              <a:t>2</a:t>
            </a:r>
            <a:r>
              <a:rPr lang="en-US" sz="2000" dirty="0" smtClean="0"/>
              <a:t>  :</a:t>
            </a:r>
            <a:r>
              <a:rPr lang="id-ID" sz="2000" dirty="0"/>
              <a:t> </a:t>
            </a:r>
          </a:p>
          <a:p>
            <a:pPr>
              <a:lnSpc>
                <a:spcPct val="150000"/>
              </a:lnSpc>
            </a:pPr>
            <a:r>
              <a:rPr lang="id-ID" sz="2000" b="1" dirty="0" smtClean="0"/>
              <a:t>Bagian III: Tidak Untuk Rekonsiliasi </a:t>
            </a:r>
            <a:r>
              <a:rPr lang="id-ID" sz="2000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Bab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berisi</a:t>
            </a:r>
            <a:r>
              <a:rPr lang="en-US" sz="2000" dirty="0"/>
              <a:t> </a:t>
            </a:r>
            <a:r>
              <a:rPr lang="en-US" sz="2000" dirty="0" err="1" smtClean="0"/>
              <a:t>informasi</a:t>
            </a:r>
            <a:r>
              <a:rPr lang="id-ID" sz="2000" dirty="0" smtClean="0"/>
              <a:t>: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d-ID" sz="2000" dirty="0" smtClean="0"/>
              <a:t>PNBP Penggunaan Kawasan Hutan;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d-ID" sz="2000" dirty="0" smtClean="0"/>
              <a:t>Pajak Daerah dan Retribusi Daerah, termasuk PBB yang dibayar kepada Pemda;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d-ID" sz="2000" dirty="0" smtClean="0"/>
              <a:t>Penerimaan Daerah Lainnya;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d-ID" sz="2000" dirty="0" smtClean="0"/>
              <a:t>DMO Batubara (dalam Ton).</a:t>
            </a:r>
          </a:p>
          <a:p>
            <a:pPr>
              <a:lnSpc>
                <a:spcPct val="150000"/>
              </a:lnSpc>
            </a:pPr>
            <a:r>
              <a:rPr lang="id-ID" sz="2000" dirty="0" smtClean="0"/>
              <a:t>Catatan: 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id-ID" sz="2000" dirty="0" smtClean="0"/>
              <a:t>D</a:t>
            </a:r>
            <a:r>
              <a:rPr lang="en-US" sz="2000" dirty="0" err="1" smtClean="0"/>
              <a:t>iisi</a:t>
            </a:r>
            <a:r>
              <a:rPr lang="en-US" sz="2000" dirty="0" smtClean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angka</a:t>
            </a:r>
            <a:r>
              <a:rPr lang="en-US" sz="2000" dirty="0"/>
              <a:t> </a:t>
            </a:r>
            <a:r>
              <a:rPr lang="en-US" sz="2000" dirty="0" err="1"/>
              <a:t>baik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rupiah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dolar</a:t>
            </a:r>
            <a:r>
              <a:rPr lang="en-US" sz="2000" dirty="0"/>
              <a:t> AS. </a:t>
            </a:r>
            <a:endParaRPr lang="id-ID" sz="2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err="1" smtClean="0"/>
              <a:t>Angka</a:t>
            </a:r>
            <a:r>
              <a:rPr lang="en-US" sz="2000" dirty="0" smtClean="0"/>
              <a:t> </a:t>
            </a:r>
            <a:r>
              <a:rPr lang="en-US" sz="2000" dirty="0"/>
              <a:t>yang </a:t>
            </a:r>
            <a:r>
              <a:rPr lang="en-US" sz="2000" dirty="0" err="1"/>
              <a:t>ditulis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angka</a:t>
            </a:r>
            <a:r>
              <a:rPr lang="en-US" sz="2000" dirty="0"/>
              <a:t> </a:t>
            </a:r>
            <a:r>
              <a:rPr lang="en-US" sz="2000" dirty="0" err="1"/>
              <a:t>penuh</a:t>
            </a:r>
            <a:r>
              <a:rPr lang="en-US" sz="2000" dirty="0"/>
              <a:t>, </a:t>
            </a:r>
            <a:r>
              <a:rPr lang="en-US" sz="2000" dirty="0" err="1"/>
              <a:t>yaitu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disingkat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ribuan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jutaan</a:t>
            </a:r>
            <a:r>
              <a:rPr lang="en-US" sz="2000" dirty="0" smtClean="0"/>
              <a:t>.</a:t>
            </a:r>
            <a:endParaRPr lang="id-ID" sz="2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id-ID" sz="2000" dirty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en-US" sz="2000" dirty="0"/>
          </a:p>
          <a:p>
            <a:pPr marL="635000" indent="-457200" algn="just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2000" dirty="0" smtClean="0">
              <a:solidFill>
                <a:srgbClr val="1C0E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06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188640"/>
            <a:ext cx="8064897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d-ID" sz="2400" b="1" dirty="0" smtClean="0">
                <a:solidFill>
                  <a:schemeClr val="accent6"/>
                </a:solidFill>
                <a:latin typeface="Lucida Sans" pitchFamily="34" charset="0"/>
              </a:rPr>
              <a:t>I. PENJELASAN FORMULIR (4)</a:t>
            </a:r>
            <a:endParaRPr lang="id-ID" sz="2400" b="1" dirty="0">
              <a:solidFill>
                <a:schemeClr val="accent6"/>
              </a:solidFill>
              <a:latin typeface="Lucida Sans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0211" y="1047179"/>
            <a:ext cx="8250261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 smtClean="0"/>
              <a:t>Halaman</a:t>
            </a:r>
            <a:r>
              <a:rPr lang="en-US" sz="2000" dirty="0" smtClean="0"/>
              <a:t> </a:t>
            </a:r>
            <a:r>
              <a:rPr lang="id-ID" sz="2000" dirty="0"/>
              <a:t>2</a:t>
            </a:r>
            <a:r>
              <a:rPr lang="en-US" sz="2000" dirty="0" smtClean="0"/>
              <a:t>  :</a:t>
            </a:r>
            <a:r>
              <a:rPr lang="id-ID" sz="2000" dirty="0"/>
              <a:t> </a:t>
            </a:r>
          </a:p>
          <a:p>
            <a:pPr>
              <a:lnSpc>
                <a:spcPct val="150000"/>
              </a:lnSpc>
            </a:pPr>
            <a:r>
              <a:rPr lang="id-ID" sz="2000" b="1" dirty="0" smtClean="0"/>
              <a:t>Bagian IV : Volume Batubara</a:t>
            </a:r>
            <a:endParaRPr lang="id-ID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Bab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berisi</a:t>
            </a:r>
            <a:r>
              <a:rPr lang="en-US" sz="2000" dirty="0"/>
              <a:t> </a:t>
            </a:r>
            <a:r>
              <a:rPr lang="en-US" sz="2000" dirty="0" err="1" smtClean="0"/>
              <a:t>informasi</a:t>
            </a:r>
            <a:r>
              <a:rPr lang="id-ID" sz="2000" dirty="0" smtClean="0"/>
              <a:t>: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d-ID" sz="2000" dirty="0" smtClean="0"/>
              <a:t>Volume yang dilaporkan yang diperhitungkan untuk setoran Royalti. 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d-ID" sz="2000" dirty="0" smtClean="0"/>
              <a:t>Dibagi menurut kalori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d-ID" sz="2000" dirty="0" smtClean="0"/>
              <a:t>Dibagi menurut triwulan</a:t>
            </a:r>
          </a:p>
          <a:p>
            <a:pPr>
              <a:lnSpc>
                <a:spcPct val="150000"/>
              </a:lnSpc>
            </a:pPr>
            <a:r>
              <a:rPr lang="id-ID" sz="2000" dirty="0" smtClean="0"/>
              <a:t>Catatan: 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id-ID" sz="2000" dirty="0" smtClean="0"/>
              <a:t>D</a:t>
            </a:r>
            <a:r>
              <a:rPr lang="en-US" sz="2000" dirty="0" err="1" smtClean="0"/>
              <a:t>iisi</a:t>
            </a:r>
            <a:r>
              <a:rPr lang="en-US" sz="2000" dirty="0" smtClean="0"/>
              <a:t> </a:t>
            </a:r>
            <a:r>
              <a:rPr lang="id-ID" sz="2000" dirty="0" smtClean="0"/>
              <a:t>sesuai dengan satuan produksi, yaitu Tonnase. </a:t>
            </a:r>
            <a:r>
              <a:rPr lang="en-US" sz="2000" dirty="0" smtClean="0"/>
              <a:t> </a:t>
            </a:r>
            <a:endParaRPr lang="id-ID" sz="2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err="1" smtClean="0"/>
              <a:t>Angka</a:t>
            </a:r>
            <a:r>
              <a:rPr lang="en-US" sz="2000" dirty="0" smtClean="0"/>
              <a:t> </a:t>
            </a:r>
            <a:r>
              <a:rPr lang="en-US" sz="2000" dirty="0"/>
              <a:t>yang </a:t>
            </a:r>
            <a:r>
              <a:rPr lang="en-US" sz="2000" dirty="0" err="1"/>
              <a:t>ditulis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angka</a:t>
            </a:r>
            <a:r>
              <a:rPr lang="en-US" sz="2000" dirty="0"/>
              <a:t> </a:t>
            </a:r>
            <a:r>
              <a:rPr lang="en-US" sz="2000" dirty="0" err="1"/>
              <a:t>penuh</a:t>
            </a:r>
            <a:r>
              <a:rPr lang="en-US" sz="2000" dirty="0"/>
              <a:t>, </a:t>
            </a:r>
            <a:r>
              <a:rPr lang="en-US" sz="2000" dirty="0" err="1"/>
              <a:t>yaitu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disingkat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ribuan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jutaan</a:t>
            </a:r>
            <a:r>
              <a:rPr lang="en-US" sz="2000" dirty="0" smtClean="0"/>
              <a:t>.</a:t>
            </a:r>
            <a:endParaRPr lang="id-ID" sz="2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id-ID" sz="2000" dirty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en-US" sz="2000" dirty="0"/>
          </a:p>
          <a:p>
            <a:pPr marL="635000" indent="-457200" algn="just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2000" dirty="0" smtClean="0">
              <a:solidFill>
                <a:srgbClr val="1C0E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91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188640"/>
            <a:ext cx="8064897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d-ID" sz="2400" b="1" dirty="0" smtClean="0">
                <a:solidFill>
                  <a:schemeClr val="accent6"/>
                </a:solidFill>
                <a:latin typeface="Lucida Sans" pitchFamily="34" charset="0"/>
              </a:rPr>
              <a:t>II. PERNYATAAN YANG HARUS DITANDATANGANI (1)</a:t>
            </a:r>
            <a:endParaRPr lang="id-ID" sz="2400" b="1" dirty="0">
              <a:solidFill>
                <a:schemeClr val="accent6"/>
              </a:solidFill>
              <a:latin typeface="Lucida Sans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0211" y="1340768"/>
            <a:ext cx="8250261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 smtClean="0"/>
              <a:t>Halaman</a:t>
            </a:r>
            <a:r>
              <a:rPr lang="en-US" sz="2000" dirty="0" smtClean="0"/>
              <a:t> </a:t>
            </a:r>
            <a:r>
              <a:rPr lang="id-ID" sz="2000" dirty="0"/>
              <a:t>3</a:t>
            </a:r>
            <a:r>
              <a:rPr lang="en-US" sz="2000" dirty="0" smtClean="0"/>
              <a:t> :</a:t>
            </a:r>
            <a:r>
              <a:rPr lang="id-ID" sz="2000" dirty="0"/>
              <a:t> </a:t>
            </a:r>
          </a:p>
          <a:p>
            <a:pPr>
              <a:lnSpc>
                <a:spcPct val="150000"/>
              </a:lnSpc>
            </a:pPr>
            <a:r>
              <a:rPr lang="id-ID" sz="2000" b="1" dirty="0" smtClean="0"/>
              <a:t>Bagian V : Lembar Pernyataan</a:t>
            </a:r>
            <a:endParaRPr lang="id-ID" sz="2000" dirty="0" smtClean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2000" dirty="0" err="1" smtClean="0"/>
              <a:t>Berisi</a:t>
            </a:r>
            <a:r>
              <a:rPr lang="en-US" sz="2000" dirty="0" smtClean="0"/>
              <a:t> </a:t>
            </a:r>
            <a:r>
              <a:rPr lang="en-US" sz="2000" dirty="0" err="1"/>
              <a:t>pernyataan</a:t>
            </a:r>
            <a:r>
              <a:rPr lang="en-US" sz="2000" dirty="0"/>
              <a:t> </a:t>
            </a:r>
            <a:r>
              <a:rPr lang="en-US" sz="2000" dirty="0" err="1"/>
              <a:t>menyetujui</a:t>
            </a:r>
            <a:r>
              <a:rPr lang="en-US" sz="2000" dirty="0"/>
              <a:t> </a:t>
            </a:r>
            <a:r>
              <a:rPr lang="en-US" sz="2000" dirty="0" err="1"/>
              <a:t>bahwa</a:t>
            </a:r>
            <a:r>
              <a:rPr lang="en-US" sz="2000" dirty="0"/>
              <a:t> </a:t>
            </a:r>
            <a:r>
              <a:rPr lang="en-US" sz="2000" dirty="0" err="1"/>
              <a:t>informasi</a:t>
            </a:r>
            <a:r>
              <a:rPr lang="en-US" sz="2000" dirty="0"/>
              <a:t> yang </a:t>
            </a:r>
            <a:r>
              <a:rPr lang="en-US" sz="2000" dirty="0" err="1"/>
              <a:t>telah</a:t>
            </a:r>
            <a:r>
              <a:rPr lang="en-US" sz="2000" dirty="0"/>
              <a:t> </a:t>
            </a:r>
            <a:r>
              <a:rPr lang="en-US" sz="2000" dirty="0" err="1"/>
              <a:t>diisi</a:t>
            </a:r>
            <a:r>
              <a:rPr lang="en-US" sz="2000" dirty="0"/>
              <a:t> </a:t>
            </a:r>
            <a:r>
              <a:rPr lang="en-US" sz="2000" dirty="0" err="1"/>
              <a:t>telah</a:t>
            </a:r>
            <a:r>
              <a:rPr lang="en-US" sz="2000" dirty="0"/>
              <a:t> </a:t>
            </a:r>
            <a:r>
              <a:rPr lang="en-US" sz="2000" dirty="0" err="1"/>
              <a:t>sesuai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ketentuan</a:t>
            </a:r>
            <a:r>
              <a:rPr lang="en-US" sz="2000" dirty="0"/>
              <a:t> </a:t>
            </a:r>
            <a:r>
              <a:rPr lang="en-US" sz="2000" dirty="0" err="1" smtClean="0"/>
              <a:t>sesuai</a:t>
            </a:r>
            <a:r>
              <a:rPr lang="en-US" sz="2000" dirty="0" smtClean="0"/>
              <a:t>. </a:t>
            </a:r>
            <a:endParaRPr lang="id-ID" sz="2000" dirty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d-ID" sz="2000" dirty="0" smtClean="0"/>
              <a:t>D</a:t>
            </a:r>
            <a:r>
              <a:rPr lang="en-US" sz="2000" dirty="0" err="1" smtClean="0"/>
              <a:t>iisi</a:t>
            </a:r>
            <a:r>
              <a:rPr lang="en-US" sz="2000" dirty="0" smtClean="0"/>
              <a:t> </a:t>
            </a:r>
            <a:r>
              <a:rPr lang="en-US" sz="2000" dirty="0" err="1"/>
              <a:t>tanggal</a:t>
            </a:r>
            <a:r>
              <a:rPr lang="en-US" sz="2000" dirty="0"/>
              <a:t>, </a:t>
            </a:r>
            <a:r>
              <a:rPr lang="en-US" sz="2000" dirty="0" err="1"/>
              <a:t>nama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jabatan</a:t>
            </a:r>
            <a:r>
              <a:rPr lang="en-US" sz="2000" dirty="0"/>
              <a:t> </a:t>
            </a:r>
            <a:r>
              <a:rPr lang="en-US" sz="2000" dirty="0" err="1" smtClean="0"/>
              <a:t>penanggung</a:t>
            </a:r>
            <a:r>
              <a:rPr lang="en-US" sz="2000" dirty="0" smtClean="0"/>
              <a:t> </a:t>
            </a:r>
            <a:r>
              <a:rPr lang="en-US" sz="2000" dirty="0" err="1" smtClean="0"/>
              <a:t>jawab</a:t>
            </a:r>
            <a:r>
              <a:rPr lang="id-ID" sz="2000" dirty="0" smtClean="0"/>
              <a:t>, dan </a:t>
            </a:r>
            <a:r>
              <a:rPr lang="en-US" sz="2000" dirty="0" err="1" smtClean="0"/>
              <a:t>ditandatangani</a:t>
            </a:r>
            <a:r>
              <a:rPr lang="id-ID" sz="2000" dirty="0"/>
              <a:t> </a:t>
            </a:r>
            <a:r>
              <a:rPr lang="id-ID" sz="2000" dirty="0" smtClean="0"/>
              <a:t>serta di</a:t>
            </a:r>
            <a:r>
              <a:rPr lang="en-US" sz="2000" dirty="0" smtClean="0"/>
              <a:t>cap </a:t>
            </a:r>
            <a:r>
              <a:rPr lang="en-US" sz="2000" dirty="0" err="1"/>
              <a:t>perusahaan</a:t>
            </a:r>
            <a:r>
              <a:rPr lang="en-US" sz="2000" dirty="0"/>
              <a:t>.</a:t>
            </a:r>
          </a:p>
          <a:p>
            <a:pPr>
              <a:lnSpc>
                <a:spcPct val="150000"/>
              </a:lnSpc>
            </a:pPr>
            <a:endParaRPr lang="id-ID" sz="2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id-ID" sz="2000" dirty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en-US" sz="2000" dirty="0"/>
          </a:p>
          <a:p>
            <a:pPr marL="635000" indent="-457200" algn="just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2000" dirty="0" smtClean="0">
              <a:solidFill>
                <a:srgbClr val="1C0E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34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188640"/>
            <a:ext cx="8064897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d-ID" sz="2300" b="1" dirty="0" smtClean="0">
                <a:solidFill>
                  <a:schemeClr val="accent6"/>
                </a:solidFill>
                <a:latin typeface="Lucida Sans" pitchFamily="34" charset="0"/>
              </a:rPr>
              <a:t>II. PERNYATAAN YANG HARUS DITANDATANGANI (2)</a:t>
            </a:r>
            <a:endParaRPr lang="id-ID" sz="2300" b="1" dirty="0">
              <a:solidFill>
                <a:schemeClr val="accent6"/>
              </a:solidFill>
              <a:latin typeface="Lucida Sans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0211" y="908720"/>
            <a:ext cx="8250261" cy="6455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en-US" sz="1900" dirty="0" err="1" smtClean="0"/>
              <a:t>Halaman</a:t>
            </a:r>
            <a:r>
              <a:rPr lang="en-US" sz="1900" dirty="0" smtClean="0"/>
              <a:t> </a:t>
            </a:r>
            <a:r>
              <a:rPr lang="id-ID" sz="1900" dirty="0" smtClean="0"/>
              <a:t>4 </a:t>
            </a:r>
            <a:r>
              <a:rPr lang="en-US" sz="1900" dirty="0" smtClean="0"/>
              <a:t>:</a:t>
            </a:r>
            <a:r>
              <a:rPr lang="id-ID" sz="1900" dirty="0" smtClean="0"/>
              <a:t> </a:t>
            </a:r>
            <a:endParaRPr lang="id-ID" sz="1900" dirty="0"/>
          </a:p>
          <a:p>
            <a:pPr>
              <a:lnSpc>
                <a:spcPct val="114000"/>
              </a:lnSpc>
            </a:pPr>
            <a:r>
              <a:rPr lang="id-ID" sz="1900" b="1" dirty="0" smtClean="0"/>
              <a:t>Bagian VI : Lembar Otorisasi untuk Membuka Data dan Informasi Pajak</a:t>
            </a:r>
          </a:p>
          <a:p>
            <a:pPr>
              <a:lnSpc>
                <a:spcPct val="114000"/>
              </a:lnSpc>
            </a:pPr>
            <a:endParaRPr lang="id-ID" sz="1900" dirty="0" smtClean="0"/>
          </a:p>
          <a:p>
            <a:pPr marL="285750" indent="-285750">
              <a:lnSpc>
                <a:spcPct val="114000"/>
              </a:lnSpc>
              <a:buFontTx/>
              <a:buChar char="-"/>
            </a:pPr>
            <a:r>
              <a:rPr lang="en-US" sz="1900" b="1" dirty="0" err="1" smtClean="0"/>
              <a:t>Wajib</a:t>
            </a:r>
            <a:r>
              <a:rPr lang="en-US" sz="1900" dirty="0" smtClean="0"/>
              <a:t> </a:t>
            </a:r>
            <a:r>
              <a:rPr lang="en-US" sz="1900" dirty="0" err="1" smtClean="0"/>
              <a:t>diisi</a:t>
            </a:r>
            <a:r>
              <a:rPr lang="id-ID" sz="1900" dirty="0" smtClean="0"/>
              <a:t> </a:t>
            </a:r>
            <a:r>
              <a:rPr lang="en-US" sz="1900" dirty="0" err="1" smtClean="0"/>
              <a:t>untuk</a:t>
            </a:r>
            <a:r>
              <a:rPr lang="en-US" sz="1900" dirty="0" smtClean="0"/>
              <a:t> </a:t>
            </a:r>
            <a:r>
              <a:rPr lang="en-US" sz="1900" dirty="0" err="1"/>
              <a:t>memberikan</a:t>
            </a:r>
            <a:r>
              <a:rPr lang="en-US" sz="1900" dirty="0"/>
              <a:t> </a:t>
            </a:r>
            <a:r>
              <a:rPr lang="en-US" sz="1900" dirty="0" err="1"/>
              <a:t>otorisasi</a:t>
            </a:r>
            <a:r>
              <a:rPr lang="en-US" sz="1900" dirty="0"/>
              <a:t> </a:t>
            </a:r>
            <a:r>
              <a:rPr lang="en-US" sz="1900" dirty="0" err="1"/>
              <a:t>kepada</a:t>
            </a:r>
            <a:r>
              <a:rPr lang="en-US" sz="1900" dirty="0"/>
              <a:t> </a:t>
            </a:r>
            <a:r>
              <a:rPr lang="en-US" sz="1900" dirty="0" err="1"/>
              <a:t>Direktorat</a:t>
            </a:r>
            <a:r>
              <a:rPr lang="en-US" sz="1900" dirty="0"/>
              <a:t> </a:t>
            </a:r>
            <a:r>
              <a:rPr lang="en-US" sz="1900" dirty="0" err="1"/>
              <a:t>Jenderal</a:t>
            </a:r>
            <a:r>
              <a:rPr lang="en-US" sz="1900" dirty="0"/>
              <a:t> </a:t>
            </a:r>
            <a:r>
              <a:rPr lang="en-US" sz="1900" dirty="0" err="1"/>
              <a:t>Pajak</a:t>
            </a:r>
            <a:r>
              <a:rPr lang="en-US" sz="1900" dirty="0"/>
              <a:t> </a:t>
            </a:r>
            <a:r>
              <a:rPr lang="en-US" sz="1900" dirty="0" err="1"/>
              <a:t>untuk</a:t>
            </a:r>
            <a:r>
              <a:rPr lang="en-US" sz="1900" dirty="0"/>
              <a:t> </a:t>
            </a:r>
            <a:r>
              <a:rPr lang="en-US" sz="1900" dirty="0" err="1" smtClean="0"/>
              <a:t>memberikan</a:t>
            </a:r>
            <a:r>
              <a:rPr lang="en-US" sz="1900" dirty="0" smtClean="0"/>
              <a:t> </a:t>
            </a:r>
            <a:r>
              <a:rPr lang="en-US" sz="1900" dirty="0" err="1"/>
              <a:t>informasi</a:t>
            </a:r>
            <a:r>
              <a:rPr lang="en-US" sz="1900" dirty="0"/>
              <a:t> </a:t>
            </a:r>
            <a:r>
              <a:rPr lang="en-US" sz="1900" dirty="0" err="1"/>
              <a:t>pajak</a:t>
            </a:r>
            <a:r>
              <a:rPr lang="en-US" sz="1900" dirty="0"/>
              <a:t> yang </a:t>
            </a:r>
            <a:r>
              <a:rPr lang="en-US" sz="1900" dirty="0" err="1"/>
              <a:t>diperlukan</a:t>
            </a:r>
            <a:r>
              <a:rPr lang="en-US" sz="1900" dirty="0"/>
              <a:t> </a:t>
            </a:r>
            <a:r>
              <a:rPr lang="en-US" sz="1900" dirty="0" err="1"/>
              <a:t>untuk</a:t>
            </a:r>
            <a:r>
              <a:rPr lang="en-US" sz="1900" dirty="0"/>
              <a:t> </a:t>
            </a:r>
            <a:r>
              <a:rPr lang="en-US" sz="1900" dirty="0" err="1"/>
              <a:t>tujuan</a:t>
            </a:r>
            <a:r>
              <a:rPr lang="en-US" sz="1900" dirty="0"/>
              <a:t> </a:t>
            </a:r>
            <a:r>
              <a:rPr lang="en-US" sz="1900" dirty="0" err="1"/>
              <a:t>laporan</a:t>
            </a:r>
            <a:r>
              <a:rPr lang="en-US" sz="1900" dirty="0"/>
              <a:t> </a:t>
            </a:r>
            <a:r>
              <a:rPr lang="en-US" sz="1900" dirty="0" err="1"/>
              <a:t>ini</a:t>
            </a:r>
            <a:r>
              <a:rPr lang="en-US" sz="1900" dirty="0"/>
              <a:t>. </a:t>
            </a:r>
            <a:endParaRPr lang="id-ID" sz="1900" dirty="0" smtClean="0"/>
          </a:p>
          <a:p>
            <a:pPr marL="285750" indent="-285750">
              <a:lnSpc>
                <a:spcPct val="114000"/>
              </a:lnSpc>
              <a:buFontTx/>
              <a:buChar char="-"/>
            </a:pPr>
            <a:r>
              <a:rPr lang="en-US" sz="1900" dirty="0" err="1" smtClean="0"/>
              <a:t>Nama</a:t>
            </a:r>
            <a:r>
              <a:rPr lang="en-US" sz="1900" dirty="0" smtClean="0"/>
              <a:t> </a:t>
            </a:r>
            <a:r>
              <a:rPr lang="en-US" sz="1900" dirty="0" err="1"/>
              <a:t>wajib</a:t>
            </a:r>
            <a:r>
              <a:rPr lang="en-US" sz="1900" dirty="0"/>
              <a:t> </a:t>
            </a:r>
            <a:r>
              <a:rPr lang="en-US" sz="1900" dirty="0" err="1"/>
              <a:t>pajak</a:t>
            </a:r>
            <a:r>
              <a:rPr lang="en-US" sz="1900" dirty="0"/>
              <a:t> </a:t>
            </a:r>
            <a:r>
              <a:rPr lang="en-US" sz="1900" dirty="0" err="1"/>
              <a:t>diisi</a:t>
            </a:r>
            <a:r>
              <a:rPr lang="en-US" sz="1900" dirty="0"/>
              <a:t> </a:t>
            </a:r>
            <a:r>
              <a:rPr lang="en-US" sz="1900" dirty="0" err="1"/>
              <a:t>sesuai</a:t>
            </a:r>
            <a:r>
              <a:rPr lang="en-US" sz="1900" dirty="0"/>
              <a:t> </a:t>
            </a:r>
            <a:r>
              <a:rPr lang="en-US" sz="1900" dirty="0" err="1"/>
              <a:t>dengan</a:t>
            </a:r>
            <a:r>
              <a:rPr lang="en-US" sz="1900" dirty="0"/>
              <a:t> </a:t>
            </a:r>
            <a:r>
              <a:rPr lang="en-US" sz="1900" dirty="0" err="1"/>
              <a:t>identitas</a:t>
            </a:r>
            <a:r>
              <a:rPr lang="en-US" sz="1900" dirty="0"/>
              <a:t> </a:t>
            </a:r>
            <a:r>
              <a:rPr lang="en-US" sz="1900" dirty="0" err="1"/>
              <a:t>pajak</a:t>
            </a:r>
            <a:r>
              <a:rPr lang="en-US" sz="1900" dirty="0"/>
              <a:t> yang </a:t>
            </a:r>
            <a:r>
              <a:rPr lang="en-US" sz="1900" dirty="0" err="1"/>
              <a:t>berlaku</a:t>
            </a:r>
            <a:r>
              <a:rPr lang="en-US" sz="1900" dirty="0"/>
              <a:t>. </a:t>
            </a:r>
            <a:endParaRPr lang="id-ID" sz="1900" dirty="0" smtClean="0"/>
          </a:p>
          <a:p>
            <a:pPr marL="285750" indent="-285750">
              <a:lnSpc>
                <a:spcPct val="114000"/>
              </a:lnSpc>
              <a:buFontTx/>
              <a:buChar char="-"/>
            </a:pPr>
            <a:r>
              <a:rPr lang="id-ID" sz="1900" dirty="0" smtClean="0"/>
              <a:t>Bagian </a:t>
            </a:r>
            <a:r>
              <a:rPr lang="en-US" sz="1900" dirty="0" smtClean="0"/>
              <a:t>NPWP </a:t>
            </a:r>
            <a:r>
              <a:rPr lang="en-US" sz="1900" dirty="0" err="1"/>
              <a:t>diisi</a:t>
            </a:r>
            <a:r>
              <a:rPr lang="en-US" sz="1900" dirty="0"/>
              <a:t> </a:t>
            </a:r>
            <a:r>
              <a:rPr lang="en-US" sz="1900" dirty="0" err="1"/>
              <a:t>dengan</a:t>
            </a:r>
            <a:r>
              <a:rPr lang="en-US" sz="1900" dirty="0"/>
              <a:t> </a:t>
            </a:r>
            <a:r>
              <a:rPr lang="id-ID" sz="1900" dirty="0" smtClean="0"/>
              <a:t>semua </a:t>
            </a:r>
            <a:r>
              <a:rPr lang="en-US" sz="1900" dirty="0" err="1" smtClean="0"/>
              <a:t>nomor</a:t>
            </a:r>
            <a:r>
              <a:rPr lang="en-US" sz="1900" dirty="0" smtClean="0"/>
              <a:t> yang </a:t>
            </a:r>
            <a:r>
              <a:rPr lang="en-US" sz="1900" dirty="0" err="1"/>
              <a:t>dimiliki</a:t>
            </a:r>
            <a:r>
              <a:rPr lang="en-US" sz="1900" dirty="0"/>
              <a:t> </a:t>
            </a:r>
            <a:r>
              <a:rPr lang="id-ID" sz="1900" dirty="0" smtClean="0"/>
              <a:t>dan sesuai dengan nama </a:t>
            </a:r>
            <a:r>
              <a:rPr lang="en-US" sz="1900" dirty="0" err="1" smtClean="0"/>
              <a:t>Wajib</a:t>
            </a:r>
            <a:r>
              <a:rPr lang="en-US" sz="1900" dirty="0" smtClean="0"/>
              <a:t> </a:t>
            </a:r>
            <a:r>
              <a:rPr lang="en-US" sz="1900" dirty="0" err="1"/>
              <a:t>Pajak</a:t>
            </a:r>
            <a:r>
              <a:rPr lang="en-US" sz="1900" dirty="0"/>
              <a:t>; </a:t>
            </a:r>
            <a:endParaRPr lang="id-ID" sz="1900" dirty="0" smtClean="0"/>
          </a:p>
          <a:p>
            <a:pPr marL="285750" indent="-285750">
              <a:lnSpc>
                <a:spcPct val="114000"/>
              </a:lnSpc>
              <a:buFontTx/>
              <a:buChar char="-"/>
            </a:pPr>
            <a:r>
              <a:rPr lang="en-US" sz="1900" dirty="0" err="1" smtClean="0"/>
              <a:t>Nomor</a:t>
            </a:r>
            <a:r>
              <a:rPr lang="en-US" sz="1900" dirty="0" smtClean="0"/>
              <a:t> </a:t>
            </a:r>
            <a:r>
              <a:rPr lang="en-US" sz="1900" dirty="0" err="1"/>
              <a:t>Objek</a:t>
            </a:r>
            <a:r>
              <a:rPr lang="en-US" sz="1900" dirty="0"/>
              <a:t> </a:t>
            </a:r>
            <a:r>
              <a:rPr lang="en-US" sz="1900" dirty="0" err="1"/>
              <a:t>Pajak</a:t>
            </a:r>
            <a:r>
              <a:rPr lang="en-US" sz="1900" dirty="0"/>
              <a:t> (NOP) </a:t>
            </a:r>
            <a:r>
              <a:rPr lang="en-US" sz="1900" dirty="0" err="1"/>
              <a:t>diiisi</a:t>
            </a:r>
            <a:r>
              <a:rPr lang="en-US" sz="1900" dirty="0"/>
              <a:t> </a:t>
            </a:r>
            <a:r>
              <a:rPr lang="en-US" sz="1900" dirty="0" err="1"/>
              <a:t>dengan</a:t>
            </a:r>
            <a:r>
              <a:rPr lang="en-US" sz="1900" dirty="0"/>
              <a:t> </a:t>
            </a:r>
            <a:r>
              <a:rPr lang="en-US" sz="1900" dirty="0" err="1"/>
              <a:t>semua</a:t>
            </a:r>
            <a:r>
              <a:rPr lang="en-US" sz="1900" dirty="0"/>
              <a:t> </a:t>
            </a:r>
            <a:r>
              <a:rPr lang="id-ID" sz="1900" dirty="0" smtClean="0"/>
              <a:t>NOP </a:t>
            </a:r>
            <a:r>
              <a:rPr lang="en-US" sz="1900" dirty="0" smtClean="0"/>
              <a:t>yang </a:t>
            </a:r>
            <a:r>
              <a:rPr lang="en-US" sz="1900" dirty="0" err="1"/>
              <a:t>dimiliki</a:t>
            </a:r>
            <a:r>
              <a:rPr lang="en-US" sz="1900" dirty="0"/>
              <a:t> </a:t>
            </a:r>
            <a:r>
              <a:rPr lang="id-ID" sz="1900" dirty="0" smtClean="0"/>
              <a:t>dan sesuai dengan nama </a:t>
            </a:r>
            <a:r>
              <a:rPr lang="en-US" sz="1900" dirty="0" err="1" smtClean="0"/>
              <a:t>Wajib</a:t>
            </a:r>
            <a:r>
              <a:rPr lang="en-US" sz="1900" dirty="0" smtClean="0"/>
              <a:t> </a:t>
            </a:r>
            <a:r>
              <a:rPr lang="en-US" sz="1900" dirty="0" err="1"/>
              <a:t>Pajak</a:t>
            </a:r>
            <a:r>
              <a:rPr lang="en-US" sz="1900" dirty="0"/>
              <a:t>. </a:t>
            </a:r>
            <a:endParaRPr lang="id-ID" sz="1900" dirty="0" smtClean="0"/>
          </a:p>
          <a:p>
            <a:pPr marL="285750" indent="-285750">
              <a:lnSpc>
                <a:spcPct val="114000"/>
              </a:lnSpc>
              <a:buFontTx/>
              <a:buChar char="-"/>
            </a:pPr>
            <a:r>
              <a:rPr lang="en-US" sz="1900" dirty="0" err="1" smtClean="0"/>
              <a:t>Lembar</a:t>
            </a:r>
            <a:r>
              <a:rPr lang="en-US" sz="1900" dirty="0" smtClean="0"/>
              <a:t> </a:t>
            </a:r>
            <a:r>
              <a:rPr lang="en-US" sz="1900" dirty="0" err="1"/>
              <a:t>ini</a:t>
            </a:r>
            <a:r>
              <a:rPr lang="en-US" sz="1900" dirty="0"/>
              <a:t> </a:t>
            </a:r>
            <a:r>
              <a:rPr lang="en-US" sz="1900" dirty="0" err="1"/>
              <a:t>ditandatangani</a:t>
            </a:r>
            <a:r>
              <a:rPr lang="en-US" sz="1900" dirty="0"/>
              <a:t> </a:t>
            </a:r>
            <a:r>
              <a:rPr lang="en-US" sz="1900" dirty="0" err="1"/>
              <a:t>oleh</a:t>
            </a:r>
            <a:r>
              <a:rPr lang="en-US" sz="1900" dirty="0"/>
              <a:t> </a:t>
            </a:r>
            <a:r>
              <a:rPr lang="en-US" sz="1900" dirty="0" err="1"/>
              <a:t>pejabat</a:t>
            </a:r>
            <a:r>
              <a:rPr lang="en-US" sz="1900" dirty="0"/>
              <a:t> yang </a:t>
            </a:r>
            <a:r>
              <a:rPr lang="en-US" sz="1900" dirty="0" err="1"/>
              <a:t>mewakili</a:t>
            </a:r>
            <a:r>
              <a:rPr lang="en-US" sz="1900" dirty="0"/>
              <a:t> </a:t>
            </a:r>
            <a:r>
              <a:rPr lang="en-US" sz="1900" dirty="0" err="1"/>
              <a:t>perusahaan</a:t>
            </a:r>
            <a:r>
              <a:rPr lang="en-US" sz="1900" dirty="0"/>
              <a:t> </a:t>
            </a:r>
            <a:r>
              <a:rPr lang="en-US" sz="1900" dirty="0" err="1"/>
              <a:t>sesuai</a:t>
            </a:r>
            <a:r>
              <a:rPr lang="en-US" sz="1900" dirty="0"/>
              <a:t> </a:t>
            </a:r>
            <a:r>
              <a:rPr lang="en-US" sz="1900" dirty="0" err="1"/>
              <a:t>dengan</a:t>
            </a:r>
            <a:r>
              <a:rPr lang="en-US" sz="1900" dirty="0"/>
              <a:t> </a:t>
            </a:r>
            <a:r>
              <a:rPr lang="en-US" sz="1900" dirty="0" err="1"/>
              <a:t>akte</a:t>
            </a:r>
            <a:r>
              <a:rPr lang="en-US" sz="1900" dirty="0"/>
              <a:t> </a:t>
            </a:r>
            <a:r>
              <a:rPr lang="en-US" sz="1900" dirty="0" err="1"/>
              <a:t>pendirian</a:t>
            </a:r>
            <a:r>
              <a:rPr lang="en-US" sz="1900" dirty="0"/>
              <a:t> </a:t>
            </a:r>
            <a:r>
              <a:rPr lang="en-US" sz="1900" dirty="0" err="1"/>
              <a:t>atau</a:t>
            </a:r>
            <a:r>
              <a:rPr lang="en-US" sz="1900" dirty="0"/>
              <a:t> </a:t>
            </a:r>
            <a:r>
              <a:rPr lang="en-US" sz="1900" dirty="0" err="1" smtClean="0"/>
              <a:t>perubahannya</a:t>
            </a:r>
            <a:endParaRPr lang="id-ID" sz="1900" dirty="0" smtClean="0"/>
          </a:p>
          <a:p>
            <a:pPr marL="285750" indent="-285750">
              <a:lnSpc>
                <a:spcPct val="114000"/>
              </a:lnSpc>
              <a:buFontTx/>
              <a:buChar char="-"/>
            </a:pPr>
            <a:r>
              <a:rPr lang="id-ID" sz="1900" dirty="0"/>
              <a:t>D</a:t>
            </a:r>
            <a:r>
              <a:rPr lang="en-US" sz="1900" dirty="0" err="1" smtClean="0"/>
              <a:t>ibubuhi</a:t>
            </a:r>
            <a:r>
              <a:rPr lang="en-US" sz="1900" dirty="0" smtClean="0"/>
              <a:t> </a:t>
            </a:r>
            <a:r>
              <a:rPr lang="en-US" sz="1900" dirty="0" err="1"/>
              <a:t>materai</a:t>
            </a:r>
            <a:r>
              <a:rPr lang="en-US" sz="1900" dirty="0"/>
              <a:t> </a:t>
            </a:r>
            <a:r>
              <a:rPr lang="en-US" sz="1900" dirty="0" err="1"/>
              <a:t>Rp</a:t>
            </a:r>
            <a:r>
              <a:rPr lang="en-US" sz="1900" dirty="0"/>
              <a:t> 6000,-.</a:t>
            </a:r>
          </a:p>
          <a:p>
            <a:pPr>
              <a:lnSpc>
                <a:spcPct val="114000"/>
              </a:lnSpc>
            </a:pPr>
            <a:endParaRPr lang="id-ID" sz="1900" dirty="0" smtClean="0"/>
          </a:p>
          <a:p>
            <a:pPr marL="285750" indent="-285750">
              <a:lnSpc>
                <a:spcPct val="114000"/>
              </a:lnSpc>
              <a:buFont typeface="Arial" pitchFamily="34" charset="0"/>
              <a:buChar char="•"/>
            </a:pPr>
            <a:endParaRPr lang="id-ID" sz="1900" dirty="0"/>
          </a:p>
          <a:p>
            <a:pPr marL="285750" indent="-285750">
              <a:lnSpc>
                <a:spcPct val="114000"/>
              </a:lnSpc>
              <a:buFont typeface="Arial" pitchFamily="34" charset="0"/>
              <a:buChar char="•"/>
            </a:pPr>
            <a:endParaRPr lang="en-US" sz="1900" dirty="0"/>
          </a:p>
          <a:p>
            <a:pPr marL="635000" indent="-457200" algn="just">
              <a:lnSpc>
                <a:spcPct val="114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1900" dirty="0" smtClean="0">
              <a:solidFill>
                <a:srgbClr val="1C0E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08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188640"/>
            <a:ext cx="8064897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d-ID" sz="2400" b="1" dirty="0" smtClean="0">
                <a:solidFill>
                  <a:schemeClr val="accent6"/>
                </a:solidFill>
                <a:latin typeface="Lucida Sans" pitchFamily="34" charset="0"/>
              </a:rPr>
              <a:t>III. BAGIAN LAMPIRAN - DETAIL</a:t>
            </a:r>
            <a:endParaRPr lang="id-ID" sz="2400" b="1" dirty="0">
              <a:solidFill>
                <a:schemeClr val="accent6"/>
              </a:solidFill>
              <a:latin typeface="Lucida Sans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0210" y="836712"/>
            <a:ext cx="8250261" cy="7311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en-US" sz="2000" dirty="0" err="1" smtClean="0"/>
              <a:t>Halaman</a:t>
            </a:r>
            <a:r>
              <a:rPr lang="en-US" sz="2000" dirty="0" smtClean="0"/>
              <a:t> </a:t>
            </a:r>
            <a:r>
              <a:rPr lang="id-ID" sz="2000" dirty="0" smtClean="0"/>
              <a:t>5 dan 6</a:t>
            </a:r>
            <a:r>
              <a:rPr lang="en-US" sz="2000" dirty="0" smtClean="0"/>
              <a:t> :</a:t>
            </a:r>
            <a:r>
              <a:rPr lang="id-ID" sz="2000" dirty="0"/>
              <a:t> </a:t>
            </a:r>
          </a:p>
          <a:p>
            <a:pPr>
              <a:lnSpc>
                <a:spcPct val="114000"/>
              </a:lnSpc>
            </a:pPr>
            <a:r>
              <a:rPr lang="id-ID" sz="2000" b="1" dirty="0" smtClean="0"/>
              <a:t>Bagian VII : Lampiran </a:t>
            </a:r>
          </a:p>
          <a:p>
            <a:pPr>
              <a:lnSpc>
                <a:spcPct val="114000"/>
              </a:lnSpc>
            </a:pP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diisi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rincian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angka</a:t>
            </a:r>
            <a:r>
              <a:rPr lang="en-US" dirty="0"/>
              <a:t> yang </a:t>
            </a:r>
            <a:r>
              <a:rPr lang="en-US" dirty="0" err="1"/>
              <a:t>dilaporkan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II (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direkonsiliasi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III (</a:t>
            </a:r>
            <a:r>
              <a:rPr lang="en-US" dirty="0" err="1"/>
              <a:t>Bagian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direkonsiliasi</a:t>
            </a:r>
            <a:r>
              <a:rPr lang="en-US" dirty="0" smtClean="0"/>
              <a:t>).</a:t>
            </a:r>
            <a:endParaRPr lang="id-ID" dirty="0" smtClean="0"/>
          </a:p>
          <a:p>
            <a:pPr>
              <a:lnSpc>
                <a:spcPct val="114000"/>
              </a:lnSpc>
            </a:pPr>
            <a:endParaRPr lang="id-ID" dirty="0" smtClean="0"/>
          </a:p>
          <a:p>
            <a:pPr>
              <a:lnSpc>
                <a:spcPct val="114000"/>
              </a:lnSpc>
            </a:pPr>
            <a:r>
              <a:rPr lang="id-ID" dirty="0" smtClean="0"/>
              <a:t>Terdiri dari tabel isian: </a:t>
            </a:r>
          </a:p>
          <a:p>
            <a:pPr marL="342900" indent="-342900">
              <a:lnSpc>
                <a:spcPct val="114000"/>
              </a:lnSpc>
              <a:buAutoNum type="arabicPeriod"/>
            </a:pPr>
            <a:r>
              <a:rPr lang="id-ID" dirty="0" smtClean="0"/>
              <a:t>Royalti menurut tanggal setor dan jumlah yang disetor;</a:t>
            </a:r>
          </a:p>
          <a:p>
            <a:pPr marL="342900" indent="-342900">
              <a:lnSpc>
                <a:spcPct val="114000"/>
              </a:lnSpc>
              <a:buAutoNum type="arabicPeriod"/>
            </a:pPr>
            <a:r>
              <a:rPr lang="id-ID" dirty="0" smtClean="0"/>
              <a:t>Iuran tetap/landrent menurut wilayah, nomor SK-IUP, tanggal setor, dan jumlah setoran;</a:t>
            </a:r>
          </a:p>
          <a:p>
            <a:pPr marL="342900" indent="-342900">
              <a:lnSpc>
                <a:spcPct val="114000"/>
              </a:lnSpc>
              <a:buAutoNum type="arabicPeriod"/>
            </a:pPr>
            <a:r>
              <a:rPr lang="id-ID" dirty="0" smtClean="0"/>
              <a:t>PPh Badan pasal 25 dan 29 menurut masa/tahun pajak serta jumlah setorannya;</a:t>
            </a:r>
          </a:p>
          <a:p>
            <a:pPr marL="342900" indent="-342900">
              <a:lnSpc>
                <a:spcPct val="114000"/>
              </a:lnSpc>
              <a:buAutoNum type="arabicPeriod"/>
            </a:pPr>
            <a:r>
              <a:rPr lang="id-ID" dirty="0" smtClean="0"/>
              <a:t>PBB menurut wilayah/IUP, NOP (Nomor Objek Pajak), Lokasi KPP, Tanggal setor, dan jumlah setoran;</a:t>
            </a:r>
          </a:p>
          <a:p>
            <a:pPr marL="342900" indent="-342900">
              <a:lnSpc>
                <a:spcPct val="114000"/>
              </a:lnSpc>
              <a:buAutoNum type="arabicPeriod"/>
            </a:pPr>
            <a:r>
              <a:rPr lang="id-ID" dirty="0" smtClean="0"/>
              <a:t>PDRD (Penerimaan Daerah dan Retribusi Daerah) dan Penerimaan Daerah Lainnya, terdiri dari tanggal setoran, setoran dalam cash atau natura, dasar pembayaran (misal: peraturan, nomor nota kesepahaman, dst), dan nama Pemda penerima. </a:t>
            </a:r>
          </a:p>
          <a:p>
            <a:pPr>
              <a:lnSpc>
                <a:spcPct val="114000"/>
              </a:lnSpc>
            </a:pPr>
            <a:r>
              <a:rPr lang="id-ID" dirty="0" smtClean="0"/>
              <a:t> </a:t>
            </a:r>
            <a:endParaRPr lang="en-US" dirty="0"/>
          </a:p>
          <a:p>
            <a:pPr>
              <a:lnSpc>
                <a:spcPct val="114000"/>
              </a:lnSpc>
            </a:pPr>
            <a:endParaRPr lang="id-ID" sz="2000" dirty="0" smtClean="0"/>
          </a:p>
          <a:p>
            <a:pPr marL="285750" indent="-285750">
              <a:lnSpc>
                <a:spcPct val="114000"/>
              </a:lnSpc>
              <a:buFont typeface="Arial" pitchFamily="34" charset="0"/>
              <a:buChar char="•"/>
            </a:pPr>
            <a:endParaRPr lang="id-ID" sz="2000" dirty="0"/>
          </a:p>
          <a:p>
            <a:pPr marL="285750" indent="-285750">
              <a:lnSpc>
                <a:spcPct val="114000"/>
              </a:lnSpc>
              <a:buFont typeface="Arial" pitchFamily="34" charset="0"/>
              <a:buChar char="•"/>
            </a:pPr>
            <a:endParaRPr lang="en-US" sz="2000" dirty="0"/>
          </a:p>
          <a:p>
            <a:pPr marL="635000" indent="-457200" algn="just">
              <a:lnSpc>
                <a:spcPct val="114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2000" dirty="0" smtClean="0">
              <a:solidFill>
                <a:srgbClr val="1C0E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10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3244</TotalTime>
  <Words>929</Words>
  <Application>Microsoft Office PowerPoint</Application>
  <PresentationFormat>On-screen Show (4:3)</PresentationFormat>
  <Paragraphs>166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Menko Perekonomian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Bp_Suparja</dc:creator>
  <cp:lastModifiedBy>M. Tri Wicaksono</cp:lastModifiedBy>
  <cp:revision>624</cp:revision>
  <cp:lastPrinted>2012-11-12T07:35:44Z</cp:lastPrinted>
  <dcterms:created xsi:type="dcterms:W3CDTF">2007-12-18T14:52:44Z</dcterms:created>
  <dcterms:modified xsi:type="dcterms:W3CDTF">2013-10-09T03:15:32Z</dcterms:modified>
</cp:coreProperties>
</file>