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8D0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3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2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8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4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6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2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5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C27B5-D4A1-4F0A-9414-79BF6345DF29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60DC-2FD4-4DE7-BB0E-A55470E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733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5657" y="0"/>
            <a:ext cx="3650343" cy="6733225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4267199" y="0"/>
            <a:ext cx="1988457" cy="6733225"/>
          </a:xfrm>
          <a:prstGeom prst="triangle">
            <a:avLst>
              <a:gd name="adj" fmla="val 100000"/>
            </a:avLst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314" y="535326"/>
            <a:ext cx="35130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  <a:cs typeface="Sakkal Majalla" panose="02000000000000000000" pitchFamily="2" charset="-78"/>
              </a:rPr>
              <a:t>KAP HELIANTONO &amp; REKAN</a:t>
            </a:r>
            <a:endParaRPr lang="id-ID" sz="2400" b="1" dirty="0">
              <a:latin typeface="+mj-lt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62B71-A716-492F-A898-F91FDF4AA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7" y="126131"/>
            <a:ext cx="1946997" cy="361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914" y="5935277"/>
            <a:ext cx="3933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Sakkal Majalla" panose="02000000000000000000" pitchFamily="2" charset="-78"/>
              </a:rPr>
              <a:t>MINERBA</a:t>
            </a:r>
            <a:endParaRPr lang="en-US" sz="14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1255" y="0"/>
            <a:ext cx="367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Sosialisasi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Pelaporan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EITI Indonesia 2016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5" y="1052548"/>
            <a:ext cx="2775857" cy="5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8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Manual Input 14"/>
          <p:cNvSpPr/>
          <p:nvPr/>
        </p:nvSpPr>
        <p:spPr>
          <a:xfrm rot="5400000" flipV="1">
            <a:off x="9236287" y="-179352"/>
            <a:ext cx="504058" cy="861717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4953000" y="-522"/>
            <a:ext cx="4608512" cy="504056"/>
          </a:xfrm>
          <a:prstGeom prst="parallelogram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way of COMMUNICATION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7417" y="5056364"/>
            <a:ext cx="980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cs typeface="Sakkal Majalla" panose="02000000000000000000" pitchFamily="2" charset="-78"/>
              </a:rPr>
              <a:t>Laporan</a:t>
            </a:r>
            <a:r>
              <a:rPr lang="en-US" sz="2400" b="1" dirty="0">
                <a:cs typeface="Sakkal Majalla" panose="02000000000000000000" pitchFamily="2" charset="-78"/>
              </a:rPr>
              <a:t> EITI Indonesia 2009 </a:t>
            </a:r>
            <a:r>
              <a:rPr lang="en-US" sz="2400" b="1" dirty="0" err="1">
                <a:cs typeface="Sakkal Majalla" panose="02000000000000000000" pitchFamily="2" charset="-78"/>
              </a:rPr>
              <a:t>s.d.</a:t>
            </a:r>
            <a:r>
              <a:rPr lang="en-US" sz="2400" b="1" dirty="0">
                <a:cs typeface="Sakkal Majalla" panose="02000000000000000000" pitchFamily="2" charset="-78"/>
              </a:rPr>
              <a:t> 2016 </a:t>
            </a:r>
            <a:r>
              <a:rPr lang="en-US" sz="2400" b="1" dirty="0" err="1">
                <a:cs typeface="Sakkal Majalla" panose="02000000000000000000" pitchFamily="2" charset="-78"/>
              </a:rPr>
              <a:t>dapat</a:t>
            </a:r>
            <a:r>
              <a:rPr lang="en-US" sz="2400" b="1" dirty="0"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cs typeface="Sakkal Majalla" panose="02000000000000000000" pitchFamily="2" charset="-78"/>
              </a:rPr>
              <a:t>dilihat</a:t>
            </a:r>
            <a:r>
              <a:rPr lang="en-US" sz="2400" b="1" dirty="0">
                <a:cs typeface="Sakkal Majalla" panose="02000000000000000000" pitchFamily="2" charset="-78"/>
              </a:rPr>
              <a:t> di: </a:t>
            </a:r>
            <a:r>
              <a:rPr lang="en-US" sz="2400" b="1" i="1" dirty="0">
                <a:cs typeface="Sakkal Majalla" panose="02000000000000000000" pitchFamily="2" charset="-78"/>
              </a:rPr>
              <a:t>www.eiti.ekon.go.id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94" y="1411360"/>
            <a:ext cx="1038343" cy="10383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7" y="3730873"/>
            <a:ext cx="979831" cy="978375"/>
          </a:xfrm>
          <a:prstGeom prst="rect">
            <a:avLst/>
          </a:prstGeom>
        </p:spPr>
      </p:pic>
      <p:sp>
        <p:nvSpPr>
          <p:cNvPr id="41" name="Left Brace 40"/>
          <p:cNvSpPr/>
          <p:nvPr/>
        </p:nvSpPr>
        <p:spPr>
          <a:xfrm>
            <a:off x="3483402" y="1915538"/>
            <a:ext cx="551571" cy="2448753"/>
          </a:xfrm>
          <a:prstGeom prst="leftBrace">
            <a:avLst>
              <a:gd name="adj1" fmla="val 61782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2791760" y="2571484"/>
            <a:ext cx="546524" cy="568430"/>
          </a:xfrm>
          <a:prstGeom prst="rightArrow">
            <a:avLst/>
          </a:prstGeom>
          <a:solidFill>
            <a:srgbClr val="F2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0800000">
            <a:off x="2791758" y="3172005"/>
            <a:ext cx="546525" cy="568430"/>
          </a:xfrm>
          <a:prstGeom prst="rightArrow">
            <a:avLst/>
          </a:prstGeom>
          <a:solidFill>
            <a:srgbClr val="F2B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3133" y="1722129"/>
            <a:ext cx="2514137" cy="245638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b="1" dirty="0"/>
              <a:t>Perusahaan</a:t>
            </a:r>
          </a:p>
          <a:p>
            <a:pPr algn="ctr"/>
            <a:r>
              <a:rPr lang="en-US" sz="2800" b="1" dirty="0" err="1"/>
              <a:t>Pelapor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287476" y="1476480"/>
            <a:ext cx="4080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Sakkal Majalla" panose="02000000000000000000" pitchFamily="2" charset="-78"/>
              </a:rPr>
              <a:t>0897 2811 826 (</a:t>
            </a:r>
            <a:r>
              <a:rPr lang="en-US" sz="28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Lala</a:t>
            </a:r>
            <a:r>
              <a:rPr lang="en-US" sz="2800" b="1" dirty="0">
                <a:solidFill>
                  <a:srgbClr val="FF0000"/>
                </a:solidFill>
                <a:cs typeface="Sakkal Majalla" panose="02000000000000000000" pitchFamily="2" charset="-78"/>
              </a:rPr>
              <a:t>)</a:t>
            </a:r>
          </a:p>
          <a:p>
            <a:r>
              <a:rPr lang="en-US" sz="2800" b="1" dirty="0">
                <a:solidFill>
                  <a:srgbClr val="FF0000"/>
                </a:solidFill>
                <a:cs typeface="Sakkal Majalla" panose="02000000000000000000" pitchFamily="2" charset="-78"/>
              </a:rPr>
              <a:t>0812 1014 4968 (</a:t>
            </a:r>
            <a:r>
              <a:rPr lang="en-US" sz="28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Angga</a:t>
            </a:r>
            <a:r>
              <a:rPr lang="en-US" sz="2800" b="1" dirty="0">
                <a:solidFill>
                  <a:srgbClr val="FF0000"/>
                </a:solidFill>
                <a:cs typeface="Sakkal Majalla" panose="02000000000000000000" pitchFamily="2" charset="-78"/>
              </a:rPr>
              <a:t>)</a:t>
            </a:r>
          </a:p>
          <a:p>
            <a:endParaRPr lang="en-US" sz="120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12876" y="4178512"/>
            <a:ext cx="4522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layla.nurhasanah@heliantonorekan.com</a:t>
            </a:r>
            <a:endParaRPr lang="en-US" sz="105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12876" y="4443503"/>
            <a:ext cx="461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cs typeface="Sakkal Majalla" panose="02000000000000000000" pitchFamily="2" charset="-78"/>
              </a:rPr>
              <a:t>angga.hergunowo@heliantonorekan.com</a:t>
            </a:r>
            <a:endParaRPr lang="en-US" sz="105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8852" y="897509"/>
            <a:ext cx="3588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cs typeface="Sakkal Majalla" panose="02000000000000000000" pitchFamily="2" charset="-78"/>
              </a:rPr>
              <a:t>INDEPENDENT ADMINISTRATOR</a:t>
            </a:r>
            <a:endParaRPr lang="en-US" sz="1200" b="1" u="sng" dirty="0"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298D2C-A733-4567-AF5A-D5A51AF3FC01}"/>
              </a:ext>
            </a:extLst>
          </p:cNvPr>
          <p:cNvSpPr txBox="1"/>
          <p:nvPr/>
        </p:nvSpPr>
        <p:spPr>
          <a:xfrm>
            <a:off x="5309124" y="3767337"/>
            <a:ext cx="3098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cs typeface="Sakkal Majalla" panose="02000000000000000000" pitchFamily="2" charset="-78"/>
              </a:rPr>
              <a:t>sekretariat@eiti.ekon.go.id</a:t>
            </a:r>
            <a:endParaRPr lang="en-US" sz="105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821EB2-D751-46B7-BD60-38BBC1FE1F10}"/>
              </a:ext>
            </a:extLst>
          </p:cNvPr>
          <p:cNvSpPr txBox="1"/>
          <p:nvPr/>
        </p:nvSpPr>
        <p:spPr>
          <a:xfrm>
            <a:off x="5316039" y="3503645"/>
            <a:ext cx="3105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cs typeface="Sakkal Majalla" panose="02000000000000000000" pitchFamily="2" charset="-78"/>
              </a:rPr>
              <a:t>laporaneiti@eiti.ekon.go.id</a:t>
            </a:r>
            <a:endParaRPr lang="en-US" sz="105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DEF9E12-3B27-4741-9146-E33DE584892F}"/>
              </a:ext>
            </a:extLst>
          </p:cNvPr>
          <p:cNvSpPr/>
          <p:nvPr/>
        </p:nvSpPr>
        <p:spPr>
          <a:xfrm>
            <a:off x="1" y="5848693"/>
            <a:ext cx="9906000" cy="4864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http://eiti.ekon.go.id/template-minerba-2016/</a:t>
            </a:r>
          </a:p>
        </p:txBody>
      </p:sp>
    </p:spTree>
    <p:extLst>
      <p:ext uri="{BB962C8B-B14F-4D97-AF65-F5344CB8AC3E}">
        <p14:creationId xmlns:p14="http://schemas.microsoft.com/office/powerpoint/2010/main" val="320194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C374-6D24-48B6-9DD4-74A37BB4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Kantor </a:t>
            </a:r>
            <a:r>
              <a:rPr lang="en-US" dirty="0" err="1"/>
              <a:t>Sekretariat</a:t>
            </a:r>
            <a:r>
              <a:rPr lang="en-US" dirty="0"/>
              <a:t> EITI Indonesia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BFF55-0D2B-4BC1-8F53-EDFC599B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6849"/>
            <a:ext cx="10148208" cy="16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3"/>
          <a:stretch/>
        </p:blipFill>
        <p:spPr>
          <a:xfrm>
            <a:off x="0" y="0"/>
            <a:ext cx="9906000" cy="59798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0629" y="6130053"/>
            <a:ext cx="3250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Sakkal Majalla" panose="02000000000000000000" pitchFamily="2" charset="-78"/>
              </a:rPr>
              <a:t>TERIMA KASIH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523" y="6211804"/>
            <a:ext cx="33994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Sakkal Majalla" panose="02000000000000000000" pitchFamily="2" charset="-78"/>
              </a:rPr>
              <a:t>KAP HELIANTONO &amp; REKAN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6068F3-C844-4D91-8528-38F23C1BC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7" y="5476974"/>
            <a:ext cx="1739178" cy="3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3801"/>
          <a:stretch/>
        </p:blipFill>
        <p:spPr>
          <a:xfrm>
            <a:off x="-1" y="0"/>
            <a:ext cx="10009991" cy="6858000"/>
          </a:xfrm>
          <a:prstGeom prst="rect">
            <a:avLst/>
          </a:prstGeom>
        </p:spPr>
      </p:pic>
      <p:sp>
        <p:nvSpPr>
          <p:cNvPr id="5" name="Flowchart: Manual Input 2"/>
          <p:cNvSpPr/>
          <p:nvPr/>
        </p:nvSpPr>
        <p:spPr>
          <a:xfrm rot="16200000">
            <a:off x="-239190" y="228915"/>
            <a:ext cx="6865008" cy="6393162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1778" y="1594175"/>
            <a:ext cx="5083350" cy="5040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EITI INDONESIA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066" y="1594175"/>
            <a:ext cx="538220" cy="5040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1778" y="2890319"/>
            <a:ext cx="5083350" cy="5040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REPORTING TEMPLATE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1884" y="2890319"/>
            <a:ext cx="536842" cy="5040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1778" y="3538391"/>
            <a:ext cx="5083350" cy="5040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REPORTING ENTITIES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884" y="3538391"/>
            <a:ext cx="536842" cy="5040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9787" y="4186463"/>
            <a:ext cx="5083350" cy="5040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COMMUNICATION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066" y="4186463"/>
            <a:ext cx="538220" cy="5040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1778" y="2242247"/>
            <a:ext cx="5083350" cy="5040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TIMELINE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884" y="2242247"/>
            <a:ext cx="536842" cy="504056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58270" y="980820"/>
            <a:ext cx="167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AGENDA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064378" y="1412776"/>
            <a:ext cx="2797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7" y="188640"/>
            <a:ext cx="1800200" cy="3338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34794" y="188640"/>
            <a:ext cx="197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EITI 2016</a:t>
            </a:r>
          </a:p>
        </p:txBody>
      </p:sp>
    </p:spTree>
    <p:extLst>
      <p:ext uri="{BB962C8B-B14F-4D97-AF65-F5344CB8AC3E}">
        <p14:creationId xmlns:p14="http://schemas.microsoft.com/office/powerpoint/2010/main" val="110616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3309258" cy="6858000"/>
          </a:xfrm>
          <a:prstGeom prst="rect">
            <a:avLst/>
          </a:prstGeom>
          <a:solidFill>
            <a:srgbClr val="C47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002" y="23734"/>
            <a:ext cx="31682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Extractive Industries Transparency Initiative </a:t>
            </a:r>
            <a:r>
              <a:rPr lang="en-US" b="1" dirty="0">
                <a:solidFill>
                  <a:schemeClr val="bg1"/>
                </a:solidFill>
              </a:rPr>
              <a:t>(EITI) </a:t>
            </a:r>
            <a:r>
              <a:rPr lang="en-US" b="1" dirty="0" err="1">
                <a:solidFill>
                  <a:schemeClr val="bg1"/>
                </a:solidFill>
              </a:rPr>
              <a:t>atau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Inisiatif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Transparansi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Industri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Ekstraktif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adalah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standar</a:t>
            </a:r>
            <a:r>
              <a:rPr lang="en-US" b="1" dirty="0">
                <a:solidFill>
                  <a:schemeClr val="bg1"/>
                </a:solidFill>
              </a:rPr>
              <a:t> global </a:t>
            </a:r>
            <a:r>
              <a:rPr lang="en-US" b="1" dirty="0" err="1">
                <a:solidFill>
                  <a:schemeClr val="bg1"/>
                </a:solidFill>
              </a:rPr>
              <a:t>bagi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transparansi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penerimaan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negara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sektor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ekstraktif</a:t>
            </a:r>
            <a:r>
              <a:rPr lang="en-US" b="1" dirty="0">
                <a:solidFill>
                  <a:schemeClr val="bg1"/>
                </a:solidFill>
              </a:rPr>
              <a:t>; </a:t>
            </a:r>
            <a:r>
              <a:rPr lang="en-US" b="1" dirty="0" err="1">
                <a:solidFill>
                  <a:schemeClr val="bg1"/>
                </a:solidFill>
              </a:rPr>
              <a:t>termasuk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didalamnya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minyak</a:t>
            </a:r>
            <a:r>
              <a:rPr lang="en-US" b="1" dirty="0">
                <a:solidFill>
                  <a:schemeClr val="bg1"/>
                </a:solidFill>
              </a:rPr>
              <a:t>, gas </a:t>
            </a:r>
            <a:r>
              <a:rPr lang="en-US" b="1" dirty="0" err="1">
                <a:solidFill>
                  <a:schemeClr val="bg1"/>
                </a:solidFill>
              </a:rPr>
              <a:t>bumi</a:t>
            </a:r>
            <a:r>
              <a:rPr lang="en-US" b="1" dirty="0">
                <a:solidFill>
                  <a:schemeClr val="bg1"/>
                </a:solidFill>
              </a:rPr>
              <a:t>, mineral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batu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bara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 Indonesia, </a:t>
            </a:r>
            <a:r>
              <a:rPr lang="en-US" b="1" dirty="0" err="1">
                <a:solidFill>
                  <a:schemeClr val="bg1"/>
                </a:solidFill>
              </a:rPr>
              <a:t>kegiatan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diatur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dalam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Peraturan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Presiden</a:t>
            </a:r>
            <a:r>
              <a:rPr lang="en-US" b="1" dirty="0">
                <a:solidFill>
                  <a:schemeClr val="bg1"/>
                </a:solidFill>
              </a:rPr>
              <a:t> No 26 </a:t>
            </a:r>
            <a:r>
              <a:rPr lang="en-US" b="1" dirty="0" err="1">
                <a:solidFill>
                  <a:schemeClr val="bg1"/>
                </a:solidFill>
              </a:rPr>
              <a:t>tahun</a:t>
            </a:r>
            <a:r>
              <a:rPr lang="en-US" b="1" dirty="0">
                <a:solidFill>
                  <a:schemeClr val="bg1"/>
                </a:solidFill>
              </a:rPr>
              <a:t> 2010 </a:t>
            </a:r>
            <a:r>
              <a:rPr lang="en-US" b="1" dirty="0" err="1">
                <a:solidFill>
                  <a:schemeClr val="bg1"/>
                </a:solidFill>
              </a:rPr>
              <a:t>tentang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Transparansi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Pendapatan</a:t>
            </a:r>
            <a:r>
              <a:rPr lang="en-US" b="1" dirty="0">
                <a:solidFill>
                  <a:schemeClr val="bg1"/>
                </a:solidFill>
              </a:rPr>
              <a:t> Negara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Pendapatan</a:t>
            </a:r>
            <a:r>
              <a:rPr lang="en-US" b="1" dirty="0">
                <a:solidFill>
                  <a:schemeClr val="bg1"/>
                </a:solidFill>
              </a:rPr>
              <a:t> Daerah yang </a:t>
            </a:r>
            <a:r>
              <a:rPr lang="en-US" b="1" dirty="0" err="1">
                <a:solidFill>
                  <a:schemeClr val="bg1"/>
                </a:solidFill>
              </a:rPr>
              <a:t>Diperoleh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Industri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Ekstraktif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738953"/>
            <a:ext cx="9906000" cy="2119047"/>
          </a:xfrm>
          <a:prstGeom prst="rect">
            <a:avLst/>
          </a:prstGeom>
          <a:solidFill>
            <a:srgbClr val="F7D509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5460" y="4802303"/>
            <a:ext cx="6550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transparansi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memerlukan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rekonsiliasi</a:t>
            </a:r>
            <a:r>
              <a:rPr lang="en-US" b="1" dirty="0"/>
              <a:t> yang </a:t>
            </a:r>
            <a:r>
              <a:rPr lang="en-US" b="1" dirty="0" err="1"/>
              <a:t>membandingkan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penerimaan</a:t>
            </a:r>
            <a:r>
              <a:rPr lang="en-US" b="1" dirty="0"/>
              <a:t> yang </a:t>
            </a:r>
            <a:r>
              <a:rPr lang="en-US" b="1" dirty="0" err="1"/>
              <a:t>dicatat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pembayaran</a:t>
            </a:r>
            <a:r>
              <a:rPr lang="en-US" b="1" dirty="0"/>
              <a:t> yang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di </a:t>
            </a:r>
            <a:r>
              <a:rPr lang="en-US" b="1" dirty="0" err="1"/>
              <a:t>industri</a:t>
            </a:r>
            <a:r>
              <a:rPr lang="en-US" b="1" dirty="0"/>
              <a:t> </a:t>
            </a:r>
            <a:r>
              <a:rPr lang="en-US" b="1" dirty="0" err="1"/>
              <a:t>ekstraktif</a:t>
            </a:r>
            <a:r>
              <a:rPr lang="en-US" b="1" dirty="0"/>
              <a:t>.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, </a:t>
            </a:r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yang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rekonsiliasi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pajak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non-</a:t>
            </a:r>
            <a:r>
              <a:rPr lang="en-US" b="1" dirty="0" err="1"/>
              <a:t>pajak</a:t>
            </a:r>
            <a:r>
              <a:rPr lang="en-US" b="1" dirty="0"/>
              <a:t> yang </a:t>
            </a:r>
            <a:r>
              <a:rPr lang="en-US" b="1" dirty="0" err="1"/>
              <a:t>berasal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mineral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batubara</a:t>
            </a:r>
            <a:r>
              <a:rPr lang="en-US" b="1" dirty="0"/>
              <a:t> (</a:t>
            </a:r>
            <a:r>
              <a:rPr lang="en-US" b="1" dirty="0" err="1"/>
              <a:t>minerba</a:t>
            </a:r>
            <a:r>
              <a:rPr lang="en-US" b="1" dirty="0"/>
              <a:t>)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2016.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9" y="0"/>
            <a:ext cx="6596742" cy="4738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449" y="4738953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EITI INDONESIA</a:t>
            </a:r>
            <a:endParaRPr lang="en-US" sz="105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59" y="5183728"/>
            <a:ext cx="3169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Sakkal Majalla" panose="02000000000000000000" pitchFamily="2" charset="-78"/>
              </a:rPr>
              <a:t>BACKGROUND</a:t>
            </a:r>
          </a:p>
        </p:txBody>
      </p:sp>
      <p:sp>
        <p:nvSpPr>
          <p:cNvPr id="11" name="Flowchart: Manual Input 10"/>
          <p:cNvSpPr/>
          <p:nvPr/>
        </p:nvSpPr>
        <p:spPr>
          <a:xfrm rot="5400000" flipV="1">
            <a:off x="9236287" y="-179352"/>
            <a:ext cx="504058" cy="861717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4953000" y="-522"/>
            <a:ext cx="4608512" cy="504056"/>
          </a:xfrm>
          <a:prstGeom prst="parallelogram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EITI BACKGROUND</a:t>
            </a:r>
          </a:p>
        </p:txBody>
      </p:sp>
    </p:spTree>
    <p:extLst>
      <p:ext uri="{BB962C8B-B14F-4D97-AF65-F5344CB8AC3E}">
        <p14:creationId xmlns:p14="http://schemas.microsoft.com/office/powerpoint/2010/main" val="266685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5AAC32-DF30-4EBA-84AE-7CB707189FCB}"/>
              </a:ext>
            </a:extLst>
          </p:cNvPr>
          <p:cNvSpPr/>
          <p:nvPr/>
        </p:nvSpPr>
        <p:spPr>
          <a:xfrm>
            <a:off x="0" y="2863953"/>
            <a:ext cx="10101943" cy="18938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29963BA1-77D5-4908-A839-1319F43594F2}"/>
              </a:ext>
            </a:extLst>
          </p:cNvPr>
          <p:cNvSpPr/>
          <p:nvPr/>
        </p:nvSpPr>
        <p:spPr>
          <a:xfrm>
            <a:off x="1449062" y="3531580"/>
            <a:ext cx="1680067" cy="52863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</a:rPr>
              <a:t>18 Sept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BA6FB0CC-A1D4-43C3-8410-957E619F83AA}"/>
              </a:ext>
            </a:extLst>
          </p:cNvPr>
          <p:cNvSpPr/>
          <p:nvPr/>
        </p:nvSpPr>
        <p:spPr>
          <a:xfrm>
            <a:off x="2939922" y="3531578"/>
            <a:ext cx="1497537" cy="528638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</a:rPr>
              <a:t>18 Sept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C3299C11-57BC-4537-BDC8-839E5E99D810}"/>
              </a:ext>
            </a:extLst>
          </p:cNvPr>
          <p:cNvSpPr/>
          <p:nvPr/>
        </p:nvSpPr>
        <p:spPr>
          <a:xfrm>
            <a:off x="4258087" y="3531580"/>
            <a:ext cx="1631814" cy="528638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</a:rPr>
              <a:t>5 </a:t>
            </a:r>
            <a:r>
              <a:rPr lang="en-ID" b="1" dirty="0" err="1">
                <a:solidFill>
                  <a:schemeClr val="tx1"/>
                </a:solidFill>
              </a:rPr>
              <a:t>Okt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38E4D32-631B-4573-8145-FFAC9984009F}"/>
              </a:ext>
            </a:extLst>
          </p:cNvPr>
          <p:cNvSpPr/>
          <p:nvPr/>
        </p:nvSpPr>
        <p:spPr>
          <a:xfrm rot="10800000">
            <a:off x="1393443" y="3102954"/>
            <a:ext cx="1835421" cy="428626"/>
          </a:xfrm>
          <a:prstGeom prst="triangle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C909B-CCE9-4CE2-81E9-6B735C99463A}"/>
              </a:ext>
            </a:extLst>
          </p:cNvPr>
          <p:cNvSpPr/>
          <p:nvPr/>
        </p:nvSpPr>
        <p:spPr>
          <a:xfrm>
            <a:off x="1393448" y="1339595"/>
            <a:ext cx="1835418" cy="1763358"/>
          </a:xfrm>
          <a:prstGeom prst="rect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Pengiriman</a:t>
            </a:r>
            <a:r>
              <a:rPr lang="en-US" sz="1400" dirty="0"/>
              <a:t> Format </a:t>
            </a:r>
            <a:r>
              <a:rPr lang="en-US" sz="1400" dirty="0" err="1"/>
              <a:t>Pengisian</a:t>
            </a:r>
            <a:r>
              <a:rPr lang="en-US" sz="1400" dirty="0"/>
              <a:t> </a:t>
            </a:r>
            <a:r>
              <a:rPr lang="en-US" sz="1400" dirty="0" err="1"/>
              <a:t>Pelaporan</a:t>
            </a:r>
            <a:r>
              <a:rPr lang="en-US" sz="1400" dirty="0"/>
              <a:t> EITI Indonesia 201</a:t>
            </a:r>
            <a:r>
              <a:rPr lang="en-ID" sz="1400" dirty="0"/>
              <a:t>6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Perusahaan </a:t>
            </a:r>
            <a:r>
              <a:rPr lang="en-US" sz="1400" dirty="0" err="1"/>
              <a:t>Minerba</a:t>
            </a:r>
            <a:endParaRPr lang="en-US" sz="1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0E53E03-FA42-42D6-A9C1-47A2421D1318}"/>
              </a:ext>
            </a:extLst>
          </p:cNvPr>
          <p:cNvSpPr/>
          <p:nvPr/>
        </p:nvSpPr>
        <p:spPr>
          <a:xfrm rot="10800000">
            <a:off x="4398718" y="3117022"/>
            <a:ext cx="1371878" cy="428626"/>
          </a:xfrm>
          <a:prstGeom prst="triangle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675F-A8D1-4421-924E-828164AEBA84}"/>
              </a:ext>
            </a:extLst>
          </p:cNvPr>
          <p:cNvSpPr/>
          <p:nvPr/>
        </p:nvSpPr>
        <p:spPr>
          <a:xfrm>
            <a:off x="4414634" y="1325527"/>
            <a:ext cx="1349687" cy="1800665"/>
          </a:xfrm>
          <a:prstGeom prst="rect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Batas </a:t>
            </a:r>
            <a:r>
              <a:rPr lang="en-US" sz="1400" dirty="0" err="1">
                <a:solidFill>
                  <a:schemeClr val="bg1"/>
                </a:solidFill>
              </a:rPr>
              <a:t>waktu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penyampaian</a:t>
            </a:r>
            <a:r>
              <a:rPr lang="en-US" sz="1400" dirty="0">
                <a:solidFill>
                  <a:schemeClr val="bg1"/>
                </a:solidFill>
              </a:rPr>
              <a:t> format </a:t>
            </a:r>
            <a:r>
              <a:rPr lang="en-US" sz="1400" dirty="0" err="1">
                <a:solidFill>
                  <a:schemeClr val="bg1"/>
                </a:solidFill>
              </a:rPr>
              <a:t>pelaporan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FC69FE2-5580-4C4D-8DAA-646DE073B3A6}"/>
              </a:ext>
            </a:extLst>
          </p:cNvPr>
          <p:cNvSpPr/>
          <p:nvPr/>
        </p:nvSpPr>
        <p:spPr>
          <a:xfrm>
            <a:off x="2911789" y="4049233"/>
            <a:ext cx="1497536" cy="428626"/>
          </a:xfrm>
          <a:prstGeom prst="triangle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2836B4-2B09-4904-9150-AD2C74818658}"/>
              </a:ext>
            </a:extLst>
          </p:cNvPr>
          <p:cNvSpPr/>
          <p:nvPr/>
        </p:nvSpPr>
        <p:spPr>
          <a:xfrm rot="10800000" flipV="1">
            <a:off x="2913656" y="4477859"/>
            <a:ext cx="1485061" cy="1771654"/>
          </a:xfrm>
          <a:prstGeom prst="rect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Sosialisasi</a:t>
            </a:r>
            <a:r>
              <a:rPr lang="en-US" sz="1400" dirty="0"/>
              <a:t> </a:t>
            </a:r>
            <a:r>
              <a:rPr lang="en-US" sz="1400" dirty="0" err="1"/>
              <a:t>Pengisian</a:t>
            </a:r>
            <a:r>
              <a:rPr lang="en-US" sz="1400" dirty="0"/>
              <a:t> Format </a:t>
            </a:r>
            <a:r>
              <a:rPr lang="en-US" sz="1400" dirty="0" err="1"/>
              <a:t>Pelaporan</a:t>
            </a:r>
            <a:r>
              <a:rPr lang="en-US" sz="1400" dirty="0"/>
              <a:t>  Perusahaan </a:t>
            </a:r>
            <a:r>
              <a:rPr lang="en-US" sz="1400" dirty="0" err="1"/>
              <a:t>Minerba</a:t>
            </a:r>
            <a:endParaRPr lang="en-US" sz="1400" dirty="0"/>
          </a:p>
        </p:txBody>
      </p:sp>
      <p:sp>
        <p:nvSpPr>
          <p:cNvPr id="14" name="Chevron 12">
            <a:extLst>
              <a:ext uri="{FF2B5EF4-FFF2-40B4-BE49-F238E27FC236}">
                <a16:creationId xmlns:a16="http://schemas.microsoft.com/office/drawing/2014/main" id="{7B9721FC-2CC9-4537-97D1-8D5870035A17}"/>
              </a:ext>
            </a:extLst>
          </p:cNvPr>
          <p:cNvSpPr/>
          <p:nvPr/>
        </p:nvSpPr>
        <p:spPr>
          <a:xfrm>
            <a:off x="5691898" y="3531578"/>
            <a:ext cx="1506990" cy="528638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bg1"/>
                </a:solidFill>
              </a:rPr>
              <a:t>23 </a:t>
            </a:r>
            <a:r>
              <a:rPr lang="en-ID" b="1" dirty="0" err="1">
                <a:solidFill>
                  <a:schemeClr val="bg1"/>
                </a:solidFill>
              </a:rPr>
              <a:t>Okt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C1DC608-88FA-4F79-A226-E96CC0F38CE5}"/>
              </a:ext>
            </a:extLst>
          </p:cNvPr>
          <p:cNvSpPr/>
          <p:nvPr/>
        </p:nvSpPr>
        <p:spPr>
          <a:xfrm>
            <a:off x="5832579" y="4060218"/>
            <a:ext cx="1297840" cy="428626"/>
          </a:xfrm>
          <a:prstGeom prst="triangle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38901-26B0-41B5-B14B-73E2561166C0}"/>
              </a:ext>
            </a:extLst>
          </p:cNvPr>
          <p:cNvSpPr/>
          <p:nvPr/>
        </p:nvSpPr>
        <p:spPr>
          <a:xfrm rot="10800000" flipV="1">
            <a:off x="5818507" y="4488844"/>
            <a:ext cx="1309497" cy="1771654"/>
          </a:xfrm>
          <a:prstGeom prst="rect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Batas </a:t>
            </a:r>
            <a:r>
              <a:rPr lang="en-US" sz="1400" dirty="0" err="1">
                <a:solidFill>
                  <a:schemeClr val="bg1"/>
                </a:solidFill>
              </a:rPr>
              <a:t>waktu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rekonsiliasi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</a:rPr>
              <a:t>verifikasi</a:t>
            </a:r>
            <a:r>
              <a:rPr lang="en-US" sz="1400" dirty="0">
                <a:solidFill>
                  <a:schemeClr val="bg1"/>
                </a:solidFill>
              </a:rPr>
              <a:t> data &amp; follow up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Entitas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Pelapor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Chevron 17">
            <a:extLst>
              <a:ext uri="{FF2B5EF4-FFF2-40B4-BE49-F238E27FC236}">
                <a16:creationId xmlns:a16="http://schemas.microsoft.com/office/drawing/2014/main" id="{CC4BCD61-31CF-410D-9A27-494ED2A866CE}"/>
              </a:ext>
            </a:extLst>
          </p:cNvPr>
          <p:cNvSpPr/>
          <p:nvPr/>
        </p:nvSpPr>
        <p:spPr>
          <a:xfrm>
            <a:off x="6991263" y="3531579"/>
            <a:ext cx="1497536" cy="528638"/>
          </a:xfrm>
          <a:prstGeom prst="chevr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bg1"/>
                </a:solidFill>
              </a:rPr>
              <a:t>6</a:t>
            </a:r>
            <a:r>
              <a:rPr lang="id-ID" b="1" dirty="0">
                <a:solidFill>
                  <a:schemeClr val="bg1"/>
                </a:solidFill>
              </a:rPr>
              <a:t> Nov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F0EC187-720C-416E-B3F1-0C36A68F3D89}"/>
              </a:ext>
            </a:extLst>
          </p:cNvPr>
          <p:cNvSpPr/>
          <p:nvPr/>
        </p:nvSpPr>
        <p:spPr>
          <a:xfrm rot="10800000">
            <a:off x="7075671" y="3102953"/>
            <a:ext cx="1261387" cy="428626"/>
          </a:xfrm>
          <a:prstGeom prst="triangle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75E031-B9B6-4E02-A566-F6BD257E36F0}"/>
              </a:ext>
            </a:extLst>
          </p:cNvPr>
          <p:cNvSpPr/>
          <p:nvPr/>
        </p:nvSpPr>
        <p:spPr>
          <a:xfrm>
            <a:off x="7070900" y="1533378"/>
            <a:ext cx="1266158" cy="1569574"/>
          </a:xfrm>
          <a:prstGeom prst="rect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Penyampaian</a:t>
            </a:r>
            <a:r>
              <a:rPr lang="en-US" sz="1400" dirty="0"/>
              <a:t> Draft Report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Sekretariat</a:t>
            </a:r>
            <a:endParaRPr lang="en-US" sz="1400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534E3373-1D6E-498A-88FE-5CDAC5901E9D}"/>
              </a:ext>
            </a:extLst>
          </p:cNvPr>
          <p:cNvSpPr/>
          <p:nvPr/>
        </p:nvSpPr>
        <p:spPr>
          <a:xfrm>
            <a:off x="1391188" y="968937"/>
            <a:ext cx="1828842" cy="754742"/>
          </a:xfrm>
          <a:prstGeom prst="blockArc">
            <a:avLst>
              <a:gd name="adj1" fmla="val 10845180"/>
              <a:gd name="adj2" fmla="val 0"/>
              <a:gd name="adj3" fmla="val 25000"/>
            </a:avLst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08F1A2C1-8569-4BA2-B2D2-E34A30E02087}"/>
              </a:ext>
            </a:extLst>
          </p:cNvPr>
          <p:cNvSpPr/>
          <p:nvPr/>
        </p:nvSpPr>
        <p:spPr>
          <a:xfrm>
            <a:off x="4412291" y="939954"/>
            <a:ext cx="1352030" cy="754742"/>
          </a:xfrm>
          <a:prstGeom prst="blockArc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E68CE82D-9853-4A9F-85C9-ACFFFA22D51B}"/>
              </a:ext>
            </a:extLst>
          </p:cNvPr>
          <p:cNvSpPr/>
          <p:nvPr/>
        </p:nvSpPr>
        <p:spPr>
          <a:xfrm>
            <a:off x="7070900" y="1167620"/>
            <a:ext cx="1266158" cy="754742"/>
          </a:xfrm>
          <a:prstGeom prst="blockArc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1BC0FF08-BEF4-44B7-A5DE-2DEAA359FE93}"/>
              </a:ext>
            </a:extLst>
          </p:cNvPr>
          <p:cNvSpPr/>
          <p:nvPr/>
        </p:nvSpPr>
        <p:spPr>
          <a:xfrm rot="10800000">
            <a:off x="2929343" y="5883628"/>
            <a:ext cx="1469374" cy="753742"/>
          </a:xfrm>
          <a:prstGeom prst="blockArc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5" name="Chevron 28">
            <a:extLst>
              <a:ext uri="{FF2B5EF4-FFF2-40B4-BE49-F238E27FC236}">
                <a16:creationId xmlns:a16="http://schemas.microsoft.com/office/drawing/2014/main" id="{2DADB8C1-BBC2-4B1C-85C3-00E38EB094CA}"/>
              </a:ext>
            </a:extLst>
          </p:cNvPr>
          <p:cNvSpPr/>
          <p:nvPr/>
        </p:nvSpPr>
        <p:spPr>
          <a:xfrm>
            <a:off x="134246" y="3531579"/>
            <a:ext cx="1497537" cy="52863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</a:rPr>
              <a:t>14</a:t>
            </a:r>
            <a:r>
              <a:rPr lang="id-ID" b="1" dirty="0">
                <a:solidFill>
                  <a:schemeClr val="tx1"/>
                </a:solidFill>
              </a:rPr>
              <a:t> </a:t>
            </a:r>
            <a:r>
              <a:rPr lang="en-ID" b="1" dirty="0">
                <a:solidFill>
                  <a:schemeClr val="tx1"/>
                </a:solidFill>
              </a:rPr>
              <a:t>Sept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F211CB3-BE3B-4EE5-91FF-3F7B52B93B40}"/>
              </a:ext>
            </a:extLst>
          </p:cNvPr>
          <p:cNvSpPr/>
          <p:nvPr/>
        </p:nvSpPr>
        <p:spPr>
          <a:xfrm>
            <a:off x="176453" y="4021098"/>
            <a:ext cx="1357432" cy="428626"/>
          </a:xfrm>
          <a:prstGeom prst="triangle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E31CCA-3DA6-4F4E-96D4-A37E86B50653}"/>
              </a:ext>
            </a:extLst>
          </p:cNvPr>
          <p:cNvSpPr/>
          <p:nvPr/>
        </p:nvSpPr>
        <p:spPr>
          <a:xfrm rot="10800000" flipV="1">
            <a:off x="176451" y="4450147"/>
            <a:ext cx="1376957" cy="1846326"/>
          </a:xfrm>
          <a:prstGeom prst="rect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Persetujuan</a:t>
            </a:r>
            <a:r>
              <a:rPr lang="en-US" sz="1400" dirty="0"/>
              <a:t>  Format </a:t>
            </a:r>
            <a:r>
              <a:rPr lang="en-US" sz="1400" dirty="0" err="1"/>
              <a:t>Pelaporan</a:t>
            </a:r>
            <a:endParaRPr lang="en-US" sz="1400" dirty="0"/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0E2C72C0-E69F-427B-B2B8-02C91F643A85}"/>
              </a:ext>
            </a:extLst>
          </p:cNvPr>
          <p:cNvSpPr/>
          <p:nvPr/>
        </p:nvSpPr>
        <p:spPr>
          <a:xfrm rot="10800000">
            <a:off x="173222" y="5927093"/>
            <a:ext cx="1360662" cy="725605"/>
          </a:xfrm>
          <a:prstGeom prst="blockArc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1D66CBA6-37F3-42F2-943D-7108986007CD}"/>
              </a:ext>
            </a:extLst>
          </p:cNvPr>
          <p:cNvSpPr/>
          <p:nvPr/>
        </p:nvSpPr>
        <p:spPr>
          <a:xfrm>
            <a:off x="8285664" y="3514687"/>
            <a:ext cx="1388905" cy="52863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ID" b="1" dirty="0">
                <a:solidFill>
                  <a:schemeClr val="bg1"/>
                </a:solidFill>
              </a:rPr>
              <a:t>3 Nov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62828-6F28-49A1-8510-728234A29B6D}"/>
              </a:ext>
            </a:extLst>
          </p:cNvPr>
          <p:cNvSpPr/>
          <p:nvPr/>
        </p:nvSpPr>
        <p:spPr>
          <a:xfrm rot="10800000" flipV="1">
            <a:off x="8221979" y="4528700"/>
            <a:ext cx="1278985" cy="1720814"/>
          </a:xfrm>
          <a:prstGeom prst="rect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Laporan</a:t>
            </a:r>
            <a:r>
              <a:rPr lang="en-US" sz="1400" dirty="0"/>
              <a:t> Final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6E063EC-DF07-4996-B6C4-EF2B595EE0D3}"/>
              </a:ext>
            </a:extLst>
          </p:cNvPr>
          <p:cNvSpPr/>
          <p:nvPr/>
        </p:nvSpPr>
        <p:spPr>
          <a:xfrm>
            <a:off x="8207491" y="4100074"/>
            <a:ext cx="1293475" cy="428626"/>
          </a:xfrm>
          <a:prstGeom prst="triangle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BD4C2A1D-AE8F-46E7-A545-EACDDBC1675A}"/>
              </a:ext>
            </a:extLst>
          </p:cNvPr>
          <p:cNvSpPr/>
          <p:nvPr/>
        </p:nvSpPr>
        <p:spPr>
          <a:xfrm rot="10800000">
            <a:off x="8207491" y="5883628"/>
            <a:ext cx="1293474" cy="731034"/>
          </a:xfrm>
          <a:prstGeom prst="blockArc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5" name="Block Arc 34">
            <a:extLst>
              <a:ext uri="{FF2B5EF4-FFF2-40B4-BE49-F238E27FC236}">
                <a16:creationId xmlns:a16="http://schemas.microsoft.com/office/drawing/2014/main" id="{1BC0FF08-BEF4-44B7-A5DE-2DEAA359FE93}"/>
              </a:ext>
            </a:extLst>
          </p:cNvPr>
          <p:cNvSpPr/>
          <p:nvPr/>
        </p:nvSpPr>
        <p:spPr>
          <a:xfrm rot="10800000">
            <a:off x="5832578" y="5875083"/>
            <a:ext cx="1295425" cy="753742"/>
          </a:xfrm>
          <a:prstGeom prst="blockArc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6" name="Flowchart: Manual Input 35"/>
          <p:cNvSpPr/>
          <p:nvPr/>
        </p:nvSpPr>
        <p:spPr>
          <a:xfrm rot="5400000" flipV="1">
            <a:off x="9236287" y="-179352"/>
            <a:ext cx="504058" cy="861717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4953000" y="-522"/>
            <a:ext cx="4608512" cy="504056"/>
          </a:xfrm>
          <a:prstGeom prst="parallelogram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44084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Manual Input 35"/>
          <p:cNvSpPr/>
          <p:nvPr/>
        </p:nvSpPr>
        <p:spPr>
          <a:xfrm rot="5400000" flipV="1">
            <a:off x="9236287" y="-179352"/>
            <a:ext cx="504058" cy="861717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4953000" y="-522"/>
            <a:ext cx="4608512" cy="504056"/>
          </a:xfrm>
          <a:prstGeom prst="parallelogram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REPORTING TEMPLATE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514" y="1201763"/>
            <a:ext cx="7279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Penambahan</a:t>
            </a:r>
            <a:r>
              <a:rPr lang="en-US" sz="3200" dirty="0"/>
              <a:t>/</a:t>
            </a:r>
            <a:r>
              <a:rPr lang="en-US" sz="3200" dirty="0" err="1"/>
              <a:t>Perbedaan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format </a:t>
            </a:r>
            <a:r>
              <a:rPr lang="en-US" sz="3200" dirty="0" err="1"/>
              <a:t>pelaporan</a:t>
            </a:r>
            <a:r>
              <a:rPr lang="en-US" sz="3200" dirty="0"/>
              <a:t> EITI </a:t>
            </a:r>
            <a:r>
              <a:rPr lang="en-US" sz="3200" dirty="0" err="1"/>
              <a:t>sebelumnya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-1" y="2293495"/>
            <a:ext cx="4953001" cy="45645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953000" y="2293494"/>
            <a:ext cx="4966175" cy="4564505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17355" y="2578308"/>
            <a:ext cx="41949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INFORMASI SUMBER DAYA MANUSIA: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Tenaga </a:t>
            </a:r>
            <a:r>
              <a:rPr lang="en-US" sz="2400" b="1" dirty="0" err="1">
                <a:solidFill>
                  <a:schemeClr val="bg1"/>
                </a:solidFill>
              </a:rPr>
              <a:t>Kerja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Tetap</a:t>
            </a:r>
            <a:r>
              <a:rPr lang="en-US" sz="2400" b="1" dirty="0">
                <a:solidFill>
                  <a:schemeClr val="bg1"/>
                </a:solidFill>
              </a:rPr>
              <a:t> (orang)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Tenaga </a:t>
            </a:r>
            <a:r>
              <a:rPr lang="en-US" sz="2400" b="1" dirty="0" err="1">
                <a:solidFill>
                  <a:schemeClr val="bg1"/>
                </a:solidFill>
              </a:rPr>
              <a:t>Kerja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Kontrak</a:t>
            </a:r>
            <a:r>
              <a:rPr lang="en-US" sz="2400" b="1" dirty="0">
                <a:solidFill>
                  <a:schemeClr val="bg1"/>
                </a:solidFill>
              </a:rPr>
              <a:t> (orang)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2435" y="2563794"/>
            <a:ext cx="4379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ISIAN 1-2 :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Pajak</a:t>
            </a:r>
            <a:r>
              <a:rPr lang="en-US" sz="2400" b="1" dirty="0"/>
              <a:t> </a:t>
            </a:r>
            <a:r>
              <a:rPr lang="en-US" sz="2400" b="1" dirty="0" err="1"/>
              <a:t>Bumi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Bangunan</a:t>
            </a:r>
            <a:r>
              <a:rPr lang="en-US" sz="2400" b="1" dirty="0"/>
              <a:t> (PBB)</a:t>
            </a:r>
          </a:p>
        </p:txBody>
      </p:sp>
    </p:spTree>
    <p:extLst>
      <p:ext uri="{BB962C8B-B14F-4D97-AF65-F5344CB8AC3E}">
        <p14:creationId xmlns:p14="http://schemas.microsoft.com/office/powerpoint/2010/main" val="378691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Manual Input 35"/>
          <p:cNvSpPr/>
          <p:nvPr/>
        </p:nvSpPr>
        <p:spPr>
          <a:xfrm rot="5400000" flipV="1">
            <a:off x="9236287" y="-179352"/>
            <a:ext cx="504058" cy="861717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4953000" y="-522"/>
            <a:ext cx="4608512" cy="504056"/>
          </a:xfrm>
          <a:prstGeom prst="parallelogram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REPORTING TEMPLATE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514" y="1201763"/>
            <a:ext cx="7279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Penambahan</a:t>
            </a:r>
            <a:r>
              <a:rPr lang="en-US" sz="3200" dirty="0"/>
              <a:t>/</a:t>
            </a:r>
            <a:r>
              <a:rPr lang="en-US" sz="3200" dirty="0" err="1"/>
              <a:t>Perbedaan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format </a:t>
            </a:r>
            <a:r>
              <a:rPr lang="en-US" sz="3200" dirty="0" err="1"/>
              <a:t>pelaporan</a:t>
            </a:r>
            <a:r>
              <a:rPr lang="en-US" sz="3200" dirty="0"/>
              <a:t> EITI </a:t>
            </a:r>
            <a:r>
              <a:rPr lang="en-US" sz="3200" dirty="0" err="1"/>
              <a:t>sebelumnya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-1" y="2293495"/>
            <a:ext cx="4953001" cy="45645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953000" y="2293494"/>
            <a:ext cx="4966175" cy="4564505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355" y="2578308"/>
            <a:ext cx="45545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ISIAN 3-4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</a:rPr>
              <a:t>Penambahan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kolom</a:t>
            </a:r>
            <a:r>
              <a:rPr lang="en-US" sz="2000" b="1" dirty="0">
                <a:solidFill>
                  <a:schemeClr val="bg1"/>
                </a:solidFill>
              </a:rPr>
              <a:t> In Cash/In Kind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Beneficiary </a:t>
            </a:r>
            <a:r>
              <a:rPr lang="en-US" sz="2000" b="1" dirty="0" err="1">
                <a:solidFill>
                  <a:schemeClr val="bg1"/>
                </a:solidFill>
              </a:rPr>
              <a:t>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tabel</a:t>
            </a:r>
            <a:r>
              <a:rPr lang="en-US" sz="2000" b="1" dirty="0">
                <a:solidFill>
                  <a:schemeClr val="bg1"/>
                </a:solidFill>
              </a:rPr>
              <a:t> CSR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</a:rPr>
              <a:t>Klasifikasi</a:t>
            </a:r>
            <a:r>
              <a:rPr lang="en-US" sz="2000" b="1" dirty="0">
                <a:solidFill>
                  <a:schemeClr val="bg1"/>
                </a:solidFill>
              </a:rPr>
              <a:t> CSR </a:t>
            </a:r>
            <a:r>
              <a:rPr lang="en-US" sz="2000" b="1" dirty="0" err="1">
                <a:solidFill>
                  <a:schemeClr val="bg1"/>
                </a:solidFill>
              </a:rPr>
              <a:t>berdasarkan</a:t>
            </a:r>
            <a:r>
              <a:rPr lang="en-US" sz="2000" b="1" dirty="0">
                <a:solidFill>
                  <a:schemeClr val="bg1"/>
                </a:solidFill>
              </a:rPr>
              <a:t> LAKIP </a:t>
            </a:r>
            <a:r>
              <a:rPr lang="en-US" sz="2000" b="1" dirty="0" err="1">
                <a:solidFill>
                  <a:schemeClr val="bg1"/>
                </a:solidFill>
              </a:rPr>
              <a:t>Kementrian</a:t>
            </a:r>
            <a:r>
              <a:rPr lang="en-US" sz="2000" b="1" dirty="0">
                <a:solidFill>
                  <a:schemeClr val="bg1"/>
                </a:solidFill>
              </a:rPr>
              <a:t> ESDM </a:t>
            </a:r>
            <a:r>
              <a:rPr lang="en-US" sz="2000" b="1" dirty="0" err="1">
                <a:solidFill>
                  <a:schemeClr val="bg1"/>
                </a:solidFill>
              </a:rPr>
              <a:t>Tahun</a:t>
            </a:r>
            <a:r>
              <a:rPr lang="en-US" sz="2000" b="1" dirty="0">
                <a:solidFill>
                  <a:schemeClr val="bg1"/>
                </a:solidFill>
              </a:rPr>
              <a:t> 2014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Volume </a:t>
            </a:r>
            <a:r>
              <a:rPr lang="en-US" sz="2000" b="1" dirty="0" err="1">
                <a:solidFill>
                  <a:schemeClr val="bg1"/>
                </a:solidFill>
              </a:rPr>
              <a:t>Penjualan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Berdasarkan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Tempat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Muat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Volume </a:t>
            </a:r>
            <a:r>
              <a:rPr lang="en-US" sz="2000" b="1" dirty="0" err="1">
                <a:solidFill>
                  <a:schemeClr val="bg1"/>
                </a:solidFill>
              </a:rPr>
              <a:t>Penjualan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Berdasarkan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Provinsi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Sumber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Komoditas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</a:rPr>
              <a:t>Satuan</a:t>
            </a:r>
            <a:r>
              <a:rPr lang="en-US" sz="2000" b="1" dirty="0">
                <a:solidFill>
                  <a:schemeClr val="bg1"/>
                </a:solidFill>
              </a:rPr>
              <a:t> volume </a:t>
            </a:r>
            <a:r>
              <a:rPr lang="en-US" sz="2000" b="1" dirty="0" err="1">
                <a:solidFill>
                  <a:schemeClr val="bg1"/>
                </a:solidFill>
              </a:rPr>
              <a:t>khusus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komoditas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emas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menggunakan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satuan</a:t>
            </a:r>
            <a:r>
              <a:rPr lang="en-US" sz="2000" b="1" dirty="0">
                <a:solidFill>
                  <a:schemeClr val="bg1"/>
                </a:solidFill>
              </a:rPr>
              <a:t> kilogram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1459" y="2578308"/>
            <a:ext cx="4786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LEMBAR PERNYATAAN :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Ditanda</a:t>
            </a:r>
            <a:r>
              <a:rPr lang="en-US" sz="2400" b="1" dirty="0"/>
              <a:t> </a:t>
            </a:r>
            <a:r>
              <a:rPr lang="en-US" sz="2400" b="1" dirty="0" err="1"/>
              <a:t>tangani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Direktur</a:t>
            </a:r>
            <a:r>
              <a:rPr lang="en-US" sz="2400" b="1" dirty="0"/>
              <a:t> Perusahaan</a:t>
            </a:r>
          </a:p>
        </p:txBody>
      </p:sp>
    </p:spTree>
    <p:extLst>
      <p:ext uri="{BB962C8B-B14F-4D97-AF65-F5344CB8AC3E}">
        <p14:creationId xmlns:p14="http://schemas.microsoft.com/office/powerpoint/2010/main" val="348195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359" y="5034553"/>
            <a:ext cx="609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 </a:t>
            </a:r>
            <a:r>
              <a:rPr lang="en-US" sz="2400" b="1" dirty="0" err="1"/>
              <a:t>Ditekankan</a:t>
            </a:r>
            <a:r>
              <a:rPr lang="en-US" sz="2400" b="1" dirty="0"/>
              <a:t> </a:t>
            </a:r>
            <a:r>
              <a:rPr lang="en-US" sz="2400" b="1" dirty="0" err="1"/>
              <a:t>kembali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yang </a:t>
            </a:r>
            <a:r>
              <a:rPr lang="en-US" sz="2400" b="1" dirty="0" err="1"/>
              <a:t>disajikan</a:t>
            </a:r>
            <a:r>
              <a:rPr lang="en-US" sz="2400" b="1" dirty="0"/>
              <a:t> </a:t>
            </a:r>
            <a:r>
              <a:rPr lang="en-US" sz="2400" b="1" dirty="0" err="1"/>
              <a:t>perusahaan</a:t>
            </a:r>
            <a:r>
              <a:rPr lang="en-US" sz="2400" b="1" dirty="0"/>
              <a:t> </a:t>
            </a:r>
            <a:r>
              <a:rPr lang="en-US" sz="2400" b="1" dirty="0" err="1"/>
              <a:t>pelapor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laporan</a:t>
            </a:r>
            <a:r>
              <a:rPr lang="en-US" sz="2400" b="1" dirty="0"/>
              <a:t> EITI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berdasarkan</a:t>
            </a:r>
            <a:r>
              <a:rPr lang="en-US" sz="2400" b="1" dirty="0"/>
              <a:t> </a:t>
            </a:r>
            <a:r>
              <a:rPr lang="en-US" sz="2400" b="1" dirty="0" err="1"/>
              <a:t>konsep</a:t>
            </a:r>
            <a:r>
              <a:rPr lang="en-US" sz="2400" b="1" dirty="0"/>
              <a:t> </a:t>
            </a:r>
            <a:r>
              <a:rPr lang="en-US" sz="2400" b="1" dirty="0" err="1"/>
              <a:t>akuntansi</a:t>
            </a:r>
            <a:r>
              <a:rPr lang="en-US" sz="2400" b="1" dirty="0"/>
              <a:t> </a:t>
            </a:r>
            <a:r>
              <a:rPr lang="en-US" sz="2400" b="1" i="1" u="sng" dirty="0">
                <a:solidFill>
                  <a:srgbClr val="FF0000"/>
                </a:solidFill>
              </a:rPr>
              <a:t>cash basis </a:t>
            </a:r>
            <a:r>
              <a:rPr lang="en-US" sz="2400" b="1" dirty="0"/>
              <a:t>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39429" y="870856"/>
            <a:ext cx="2866571" cy="20971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/>
              <a:t>ROYALTI &amp; PENJUALAN HASIL TAMBANG :</a:t>
            </a:r>
            <a:endParaRPr lang="en-US" b="1" dirty="0"/>
          </a:p>
          <a:p>
            <a:r>
              <a:rPr lang="en-US" sz="2000" b="1" dirty="0" err="1"/>
              <a:t>Seluruh</a:t>
            </a:r>
            <a:r>
              <a:rPr lang="en-US" sz="2000" b="1" dirty="0"/>
              <a:t> </a:t>
            </a:r>
            <a:r>
              <a:rPr lang="en-US" sz="2000" b="1" dirty="0" err="1"/>
              <a:t>pembayaran</a:t>
            </a:r>
            <a:r>
              <a:rPr lang="en-US" sz="2000" b="1" dirty="0"/>
              <a:t> </a:t>
            </a:r>
            <a:r>
              <a:rPr lang="en-US" sz="2000" b="1" dirty="0" err="1"/>
              <a:t>pokok</a:t>
            </a:r>
            <a:r>
              <a:rPr lang="en-US" sz="2000" b="1" dirty="0"/>
              <a:t>, </a:t>
            </a:r>
            <a:r>
              <a:rPr lang="en-US" sz="2000" b="1" dirty="0" err="1"/>
              <a:t>termasuk</a:t>
            </a:r>
            <a:r>
              <a:rPr lang="en-US" sz="2000" b="1" dirty="0"/>
              <a:t> </a:t>
            </a:r>
            <a:r>
              <a:rPr lang="en-US" sz="2000" b="1" dirty="0" err="1"/>
              <a:t>denda</a:t>
            </a:r>
            <a:r>
              <a:rPr lang="en-US" sz="2000" b="1" dirty="0"/>
              <a:t> </a:t>
            </a:r>
            <a:r>
              <a:rPr lang="en-US" sz="2000" b="1" dirty="0" err="1"/>
              <a:t>keterlambatan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hasil</a:t>
            </a:r>
            <a:r>
              <a:rPr lang="en-US" sz="2000" b="1" dirty="0"/>
              <a:t> </a:t>
            </a:r>
            <a:r>
              <a:rPr lang="en-US" sz="2000" b="1" dirty="0" err="1"/>
              <a:t>pemeriksaan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039429" y="2968052"/>
            <a:ext cx="2866571" cy="3902796"/>
          </a:xfrm>
          <a:prstGeom prst="rect">
            <a:avLst/>
          </a:prstGeom>
          <a:solidFill>
            <a:srgbClr val="C47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bg1"/>
                </a:solidFill>
              </a:rPr>
              <a:t>PPH BADAN :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Pembayaran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PPh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Pasal</a:t>
            </a:r>
            <a:r>
              <a:rPr lang="en-US" sz="2000" b="1" dirty="0">
                <a:solidFill>
                  <a:schemeClr val="bg1"/>
                </a:solidFill>
              </a:rPr>
              <a:t> 25/29 </a:t>
            </a:r>
            <a:r>
              <a:rPr lang="en-US" sz="2000" b="1" dirty="0" err="1">
                <a:solidFill>
                  <a:schemeClr val="bg1"/>
                </a:solidFill>
              </a:rPr>
              <a:t>meliputi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pembayaran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angsuran</a:t>
            </a:r>
            <a:r>
              <a:rPr lang="en-US" sz="2000" b="1" dirty="0">
                <a:solidFill>
                  <a:schemeClr val="bg1"/>
                </a:solidFill>
              </a:rPr>
              <a:t> per masa </a:t>
            </a:r>
            <a:r>
              <a:rPr lang="en-US" sz="2000" b="1" dirty="0" err="1">
                <a:solidFill>
                  <a:schemeClr val="bg1"/>
                </a:solidFill>
              </a:rPr>
              <a:t>pajak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pelunasan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PPh</a:t>
            </a:r>
            <a:r>
              <a:rPr lang="en-US" sz="2000" b="1" dirty="0">
                <a:solidFill>
                  <a:schemeClr val="bg1"/>
                </a:solidFill>
              </a:rPr>
              <a:t> 29 </a:t>
            </a:r>
            <a:r>
              <a:rPr lang="en-US" sz="2000" b="1" dirty="0" err="1">
                <a:solidFill>
                  <a:schemeClr val="bg1"/>
                </a:solidFill>
              </a:rPr>
              <a:t>tahunan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termasuk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pembayaran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atas</a:t>
            </a:r>
            <a:r>
              <a:rPr lang="en-US" sz="2000" b="1" dirty="0">
                <a:solidFill>
                  <a:schemeClr val="bg1"/>
                </a:solidFill>
              </a:rPr>
              <a:t> SKPKB/SKPKBT/STP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PBK </a:t>
            </a:r>
            <a:r>
              <a:rPr lang="en-US" sz="2000" b="1" dirty="0" err="1">
                <a:solidFill>
                  <a:schemeClr val="bg1"/>
                </a:solidFill>
              </a:rPr>
              <a:t>PPh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Pasal</a:t>
            </a:r>
            <a:r>
              <a:rPr lang="en-US" sz="2000" b="1" dirty="0">
                <a:solidFill>
                  <a:schemeClr val="bg1"/>
                </a:solidFill>
              </a:rPr>
              <a:t> 25/29 </a:t>
            </a:r>
            <a:r>
              <a:rPr lang="en-US" sz="2000" b="1" dirty="0" err="1">
                <a:solidFill>
                  <a:schemeClr val="bg1"/>
                </a:solidFill>
              </a:rPr>
              <a:t>dalam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tahun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bersangkutan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Flowchart: Manual Input 14"/>
          <p:cNvSpPr/>
          <p:nvPr/>
        </p:nvSpPr>
        <p:spPr>
          <a:xfrm rot="5400000" flipV="1">
            <a:off x="9236287" y="-179352"/>
            <a:ext cx="504058" cy="861717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4953000" y="-522"/>
            <a:ext cx="4608512" cy="504056"/>
          </a:xfrm>
          <a:prstGeom prst="parallelogram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REPORTING TEMPLATE</a:t>
            </a:r>
          </a:p>
        </p:txBody>
      </p:sp>
    </p:spTree>
    <p:extLst>
      <p:ext uri="{BB962C8B-B14F-4D97-AF65-F5344CB8AC3E}">
        <p14:creationId xmlns:p14="http://schemas.microsoft.com/office/powerpoint/2010/main" val="183235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Manual Input 14"/>
          <p:cNvSpPr/>
          <p:nvPr/>
        </p:nvSpPr>
        <p:spPr>
          <a:xfrm rot="5400000" flipV="1">
            <a:off x="9236287" y="-179352"/>
            <a:ext cx="504058" cy="861717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4953000" y="-522"/>
            <a:ext cx="4608512" cy="504056"/>
          </a:xfrm>
          <a:prstGeom prst="parallelogram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REPORTING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3" y="2154211"/>
            <a:ext cx="3867150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888" y="1248410"/>
            <a:ext cx="5236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cs typeface="Sakkal Majalla" panose="02000000000000000000" pitchFamily="2" charset="-78"/>
              </a:rPr>
              <a:t>LEMBAR OTORISASI PAJAK</a:t>
            </a:r>
            <a:endParaRPr lang="en-US" sz="1100" b="1" dirty="0">
              <a:solidFill>
                <a:srgbClr val="002060"/>
              </a:solidFill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9709" y="1995299"/>
            <a:ext cx="530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cs typeface="Sakkal Majalla" panose="02000000000000000000" pitchFamily="2" charset="-78"/>
              </a:rPr>
              <a:t>Lembar</a:t>
            </a:r>
            <a:r>
              <a:rPr lang="en-US" sz="2400" b="1" dirty="0"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cs typeface="Sakkal Majalla" panose="02000000000000000000" pitchFamily="2" charset="-78"/>
              </a:rPr>
              <a:t>Otorisasi</a:t>
            </a:r>
            <a:r>
              <a:rPr lang="en-US" sz="2400" b="1" dirty="0"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cs typeface="Sakkal Majalla" panose="02000000000000000000" pitchFamily="2" charset="-78"/>
              </a:rPr>
              <a:t>Pajak</a:t>
            </a:r>
            <a:r>
              <a:rPr lang="en-US" sz="2400" b="1" dirty="0"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cs typeface="Sakkal Majalla" panose="02000000000000000000" pitchFamily="2" charset="-78"/>
              </a:rPr>
              <a:t>harus</a:t>
            </a:r>
            <a:r>
              <a:rPr lang="en-US" sz="2400" b="1" dirty="0"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cs typeface="Sakkal Majalla" panose="02000000000000000000" pitchFamily="2" charset="-78"/>
              </a:rPr>
              <a:t>dilengkapi</a:t>
            </a:r>
            <a:r>
              <a:rPr lang="en-US" sz="2400" b="1" dirty="0"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cs typeface="Sakkal Majalla" panose="02000000000000000000" pitchFamily="2" charset="-78"/>
              </a:rPr>
              <a:t>dengan</a:t>
            </a:r>
            <a:r>
              <a:rPr lang="en-US" sz="2400" b="1" dirty="0"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4221" y="2949406"/>
            <a:ext cx="5290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NPWP Perusahaan yang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benar</a:t>
            </a:r>
            <a:endParaRPr lang="en-US" sz="240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Ditandatangani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atas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meterai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oleh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setara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Direktur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namanya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tertera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pada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akta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perusahaan</a:t>
            </a:r>
            <a:endParaRPr lang="en-US" sz="240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Dibubuhi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cap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perusahaan</a:t>
            </a:r>
            <a:endParaRPr lang="en-US" sz="240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  <a:p>
            <a:pPr marL="514350" indent="-514350">
              <a:buAutoNum type="arabicPeriod"/>
            </a:pP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Dilampirkan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akta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pendirian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perubahan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terakhir</a:t>
            </a:r>
            <a:r>
              <a:rPr lang="en-US" sz="2400" b="1" dirty="0">
                <a:solidFill>
                  <a:srgbClr val="FF0000"/>
                </a:solidFill>
                <a:cs typeface="Sakkal Majalla" panose="02000000000000000000" pitchFamily="2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Sakkal Majalla" panose="02000000000000000000" pitchFamily="2" charset="-78"/>
              </a:rPr>
              <a:t>perusahaan</a:t>
            </a:r>
            <a:endParaRPr lang="en-US" sz="2400" b="1" dirty="0">
              <a:solidFill>
                <a:srgbClr val="FF0000"/>
              </a:solidFill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51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Manual Input 14"/>
          <p:cNvSpPr/>
          <p:nvPr/>
        </p:nvSpPr>
        <p:spPr>
          <a:xfrm rot="5400000" flipV="1">
            <a:off x="9236287" y="-179352"/>
            <a:ext cx="504058" cy="861717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4953000" y="-522"/>
            <a:ext cx="4608512" cy="504056"/>
          </a:xfrm>
          <a:prstGeom prst="parallelogram">
            <a:avLst/>
          </a:prstGeom>
          <a:solidFill>
            <a:srgbClr val="8D0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REPORTING ENTITIES</a:t>
            </a:r>
          </a:p>
        </p:txBody>
      </p:sp>
      <p:sp>
        <p:nvSpPr>
          <p:cNvPr id="11" name="Flowchart: Manual Operation 10"/>
          <p:cNvSpPr/>
          <p:nvPr/>
        </p:nvSpPr>
        <p:spPr>
          <a:xfrm>
            <a:off x="884855" y="3597634"/>
            <a:ext cx="2308485" cy="97436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</a:rPr>
              <a:t>Ditjen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</a:rPr>
              <a:t>Perbenda</a:t>
            </a:r>
            <a:endParaRPr lang="en-US" sz="20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000" b="1" dirty="0" err="1">
                <a:solidFill>
                  <a:sysClr val="windowText" lastClr="000000"/>
                </a:solidFill>
              </a:rPr>
              <a:t>haraan</a:t>
            </a:r>
            <a:r>
              <a:rPr lang="en-US" sz="20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14510" y="926612"/>
            <a:ext cx="2173573" cy="1319140"/>
          </a:xfrm>
          <a:prstGeom prst="roundRect">
            <a:avLst/>
          </a:prstGeom>
          <a:solidFill>
            <a:srgbClr val="F7D5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92</a:t>
            </a:r>
          </a:p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Perusahaan Batubara</a:t>
            </a:r>
          </a:p>
        </p:txBody>
      </p:sp>
      <p:sp>
        <p:nvSpPr>
          <p:cNvPr id="13" name="Flowchart: Manual Operation 12"/>
          <p:cNvSpPr/>
          <p:nvPr/>
        </p:nvSpPr>
        <p:spPr>
          <a:xfrm>
            <a:off x="3812376" y="3597634"/>
            <a:ext cx="2308485" cy="97436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Ditjen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Pajak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100" y="2195567"/>
            <a:ext cx="572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Vs</a:t>
            </a:r>
            <a:endParaRPr lang="en-US" b="1" dirty="0"/>
          </a:p>
        </p:txBody>
      </p:sp>
      <p:sp>
        <p:nvSpPr>
          <p:cNvPr id="19" name="Flowchart: Manual Operation 18"/>
          <p:cNvSpPr/>
          <p:nvPr/>
        </p:nvSpPr>
        <p:spPr>
          <a:xfrm>
            <a:off x="6445433" y="3597634"/>
            <a:ext cx="2308485" cy="97436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Ditjen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Anggaran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11536" y="4961739"/>
            <a:ext cx="239974" cy="239842"/>
          </a:xfrm>
          <a:prstGeom prst="ellipse">
            <a:avLst/>
          </a:prstGeom>
          <a:solidFill>
            <a:srgbClr val="F7D5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26339" y="4805060"/>
            <a:ext cx="1214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Royalti</a:t>
            </a:r>
            <a:endParaRPr lang="en-US" sz="2000" b="1" dirty="0"/>
          </a:p>
        </p:txBody>
      </p:sp>
      <p:sp>
        <p:nvSpPr>
          <p:cNvPr id="22" name="Oval 21"/>
          <p:cNvSpPr/>
          <p:nvPr/>
        </p:nvSpPr>
        <p:spPr>
          <a:xfrm>
            <a:off x="1411536" y="5484959"/>
            <a:ext cx="239974" cy="239842"/>
          </a:xfrm>
          <a:prstGeom prst="ellipse">
            <a:avLst/>
          </a:prstGeom>
          <a:solidFill>
            <a:srgbClr val="F7D5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41836" y="5328280"/>
            <a:ext cx="182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PHT</a:t>
            </a:r>
          </a:p>
        </p:txBody>
      </p:sp>
      <p:sp>
        <p:nvSpPr>
          <p:cNvPr id="24" name="Oval 23"/>
          <p:cNvSpPr/>
          <p:nvPr/>
        </p:nvSpPr>
        <p:spPr>
          <a:xfrm>
            <a:off x="4292406" y="4961739"/>
            <a:ext cx="239974" cy="239842"/>
          </a:xfrm>
          <a:prstGeom prst="ellipse">
            <a:avLst/>
          </a:prstGeom>
          <a:solidFill>
            <a:srgbClr val="F7D5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45203" y="480506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PPh</a:t>
            </a:r>
            <a:r>
              <a:rPr lang="en-US" sz="2800" b="1" dirty="0"/>
              <a:t> </a:t>
            </a:r>
            <a:r>
              <a:rPr lang="en-US" sz="2800" b="1" dirty="0" err="1"/>
              <a:t>Badan</a:t>
            </a:r>
            <a:endParaRPr lang="en-US" sz="2000" b="1" dirty="0"/>
          </a:p>
        </p:txBody>
      </p:sp>
      <p:sp>
        <p:nvSpPr>
          <p:cNvPr id="26" name="Oval 25"/>
          <p:cNvSpPr/>
          <p:nvPr/>
        </p:nvSpPr>
        <p:spPr>
          <a:xfrm>
            <a:off x="6908691" y="4961739"/>
            <a:ext cx="239974" cy="239842"/>
          </a:xfrm>
          <a:prstGeom prst="ellipse">
            <a:avLst/>
          </a:prstGeom>
          <a:solidFill>
            <a:srgbClr val="F7D5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130494" y="480506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Dividen</a:t>
            </a:r>
            <a:endParaRPr lang="en-US" sz="20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023723" y="3132944"/>
            <a:ext cx="55759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0"/>
          </p:cNvCxnSpPr>
          <p:nvPr/>
        </p:nvCxnSpPr>
        <p:spPr>
          <a:xfrm flipV="1">
            <a:off x="2039098" y="3132944"/>
            <a:ext cx="129" cy="464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0"/>
          </p:cNvCxnSpPr>
          <p:nvPr/>
        </p:nvCxnSpPr>
        <p:spPr>
          <a:xfrm flipH="1" flipV="1">
            <a:off x="7599675" y="3132944"/>
            <a:ext cx="1" cy="464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934582" y="3121947"/>
            <a:ext cx="1" cy="464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934912" y="2743199"/>
            <a:ext cx="1" cy="464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920124" y="926611"/>
            <a:ext cx="2173573" cy="1323359"/>
          </a:xfrm>
          <a:prstGeom prst="roundRect">
            <a:avLst/>
          </a:prstGeom>
          <a:solidFill>
            <a:srgbClr val="F7D5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20 Perusahaan Mineral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D24902-3401-49A5-9B95-A565E4A275F3}"/>
              </a:ext>
            </a:extLst>
          </p:cNvPr>
          <p:cNvSpPr/>
          <p:nvPr/>
        </p:nvSpPr>
        <p:spPr>
          <a:xfrm>
            <a:off x="1431644" y="5981925"/>
            <a:ext cx="239974" cy="239842"/>
          </a:xfrm>
          <a:prstGeom prst="ellipse">
            <a:avLst/>
          </a:prstGeom>
          <a:solidFill>
            <a:srgbClr val="F7D5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69CA2A-27EF-4AF9-8D9A-68ED955B9589}"/>
              </a:ext>
            </a:extLst>
          </p:cNvPr>
          <p:cNvSpPr txBox="1"/>
          <p:nvPr/>
        </p:nvSpPr>
        <p:spPr>
          <a:xfrm>
            <a:off x="1746440" y="5825246"/>
            <a:ext cx="182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Landrent</a:t>
            </a:r>
            <a:endParaRPr lang="en-US" sz="2800" b="1" dirty="0"/>
          </a:p>
        </p:txBody>
      </p:sp>
      <p:sp>
        <p:nvSpPr>
          <p:cNvPr id="36" name="Oval 35"/>
          <p:cNvSpPr/>
          <p:nvPr/>
        </p:nvSpPr>
        <p:spPr>
          <a:xfrm>
            <a:off x="4295335" y="5474610"/>
            <a:ext cx="239974" cy="239842"/>
          </a:xfrm>
          <a:prstGeom prst="ellipse">
            <a:avLst/>
          </a:prstGeom>
          <a:solidFill>
            <a:srgbClr val="F7D5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548134" y="5333429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PBB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375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539</Words>
  <Application>Microsoft Office PowerPoint</Application>
  <PresentationFormat>A4 Paper (210x297 mm)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Tahoma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Kantor Sekretariat EITI Indonesia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angga hergunowo</dc:creator>
  <cp:lastModifiedBy>adrian ahnaf</cp:lastModifiedBy>
  <cp:revision>7</cp:revision>
  <dcterms:created xsi:type="dcterms:W3CDTF">2018-09-17T23:41:57Z</dcterms:created>
  <dcterms:modified xsi:type="dcterms:W3CDTF">2018-09-18T04:18:37Z</dcterms:modified>
</cp:coreProperties>
</file>