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271" r:id="rId4"/>
    <p:sldId id="283" r:id="rId5"/>
    <p:sldId id="277" r:id="rId6"/>
    <p:sldId id="279" r:id="rId7"/>
    <p:sldId id="281" r:id="rId8"/>
    <p:sldId id="260" r:id="rId9"/>
    <p:sldId id="274" r:id="rId10"/>
    <p:sldId id="284" r:id="rId11"/>
    <p:sldId id="262" r:id="rId12"/>
    <p:sldId id="264" r:id="rId13"/>
    <p:sldId id="289" r:id="rId14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701"/>
    <a:srgbClr val="572B2A"/>
    <a:srgbClr val="C47322"/>
    <a:srgbClr val="612107"/>
    <a:srgbClr val="F7D509"/>
    <a:srgbClr val="FDCF34"/>
    <a:srgbClr val="BFBFBF"/>
    <a:srgbClr val="6AC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32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8AB1-7DA9-4C93-998B-2F2A9FEC1705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CBECC-EB8B-4E0B-9812-10CC3165F1E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199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6AB94-2C16-4C7C-8166-EC164853E79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BB17A-8588-4811-A5B4-01560BF6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B17A-8588-4811-A5B4-01560BF6B1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7571466" y="6320707"/>
            <a:ext cx="36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Sakkal Majalla" pitchFamily="2" charset="-78"/>
                <a:cs typeface="Sakkal Majalla" pitchFamily="2" charset="-78"/>
              </a:rPr>
              <a:t>Sosialisasi</a:t>
            </a:r>
            <a:r>
              <a:rPr lang="en-US" sz="1200" dirty="0" smtClean="0">
                <a:latin typeface="Sakkal Majalla" pitchFamily="2" charset="-78"/>
                <a:cs typeface="Sakkal Majalla" pitchFamily="2" charset="-78"/>
              </a:rPr>
              <a:t> – </a:t>
            </a:r>
            <a:r>
              <a:rPr lang="en-US" sz="1200" dirty="0" err="1" smtClean="0">
                <a:latin typeface="Sakkal Majalla" pitchFamily="2" charset="-78"/>
                <a:cs typeface="Sakkal Majalla" pitchFamily="2" charset="-78"/>
              </a:rPr>
              <a:t>Migas</a:t>
            </a:r>
            <a:r>
              <a:rPr lang="en-US" sz="1200" dirty="0" smtClean="0">
                <a:latin typeface="Sakkal Majalla" pitchFamily="2" charset="-78"/>
                <a:cs typeface="Sakkal Majalla" pitchFamily="2" charset="-78"/>
              </a:rPr>
              <a:t> 18</a:t>
            </a:r>
            <a:r>
              <a:rPr lang="id-ID" sz="1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200" dirty="0" smtClean="0">
                <a:latin typeface="Sakkal Majalla" pitchFamily="2" charset="-78"/>
                <a:cs typeface="Sakkal Majalla" pitchFamily="2" charset="-78"/>
              </a:rPr>
              <a:t>September</a:t>
            </a:r>
            <a:r>
              <a:rPr lang="id-ID" sz="1200" dirty="0" smtClean="0">
                <a:latin typeface="Sakkal Majalla" pitchFamily="2" charset="-78"/>
                <a:cs typeface="Sakkal Majalla" pitchFamily="2" charset="-78"/>
              </a:rPr>
              <a:t> 201</a:t>
            </a:r>
            <a:r>
              <a:rPr lang="en-US" sz="1200" dirty="0" smtClean="0">
                <a:latin typeface="Sakkal Majalla" pitchFamily="2" charset="-78"/>
                <a:cs typeface="Sakkal Majalla" pitchFamily="2" charset="-78"/>
              </a:rPr>
              <a:t>8</a:t>
            </a:r>
            <a:endParaRPr lang="id-ID" sz="1200" dirty="0">
              <a:latin typeface="Sakkal Majalla" pitchFamily="2" charset="-78"/>
              <a:cs typeface="Sakkal Majalla" pitchFamily="2" charset="-78"/>
            </a:endParaRPr>
          </a:p>
          <a:p>
            <a:r>
              <a:rPr lang="id-ID" sz="1200" dirty="0" smtClean="0">
                <a:latin typeface="Sakkal Majalla" pitchFamily="2" charset="-78"/>
                <a:cs typeface="Sakkal Majalla" pitchFamily="2" charset="-78"/>
              </a:rPr>
              <a:t>Independent </a:t>
            </a:r>
            <a:r>
              <a:rPr lang="id-ID" sz="1200" dirty="0">
                <a:latin typeface="Sakkal Majalla" pitchFamily="2" charset="-78"/>
                <a:cs typeface="Sakkal Majalla" pitchFamily="2" charset="-78"/>
              </a:rPr>
              <a:t>Administrator for EITI Indonesia </a:t>
            </a:r>
            <a:r>
              <a:rPr lang="id-ID" sz="1200" dirty="0" smtClean="0">
                <a:latin typeface="Sakkal Majalla" pitchFamily="2" charset="-78"/>
                <a:cs typeface="Sakkal Majalla" pitchFamily="2" charset="-78"/>
              </a:rPr>
              <a:t>201</a:t>
            </a:r>
            <a:r>
              <a:rPr lang="en-US" sz="1200" dirty="0" smtClean="0">
                <a:latin typeface="Sakkal Majalla" pitchFamily="2" charset="-78"/>
                <a:cs typeface="Sakkal Majalla" pitchFamily="2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19625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7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9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4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10AD8-7753-49A0-B8C0-5D051905AA8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91A1-0BF1-4B02-8159-7BF61464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muhammad.enstein@heliantonorekan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5"/>
          <a:stretch/>
        </p:blipFill>
        <p:spPr>
          <a:xfrm flipH="1">
            <a:off x="3" y="0"/>
            <a:ext cx="12221015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72203" y="2617"/>
            <a:ext cx="6048815" cy="6865008"/>
            <a:chOff x="3550288" y="1"/>
            <a:chExt cx="6393162" cy="6865008"/>
          </a:xfrm>
          <a:solidFill>
            <a:schemeClr val="tx1">
              <a:lumMod val="65000"/>
              <a:lumOff val="35000"/>
              <a:alpha val="85000"/>
            </a:schemeClr>
          </a:solidFill>
          <a:effectLst>
            <a:reflection blurRad="711200" stA="75000" endPos="0" dist="825500" dir="5400000" sy="-100000" algn="bl" rotWithShape="0"/>
          </a:effectLst>
        </p:grpSpPr>
        <p:sp>
          <p:nvSpPr>
            <p:cNvPr id="12" name="Flowchart: Manual Input 2"/>
            <p:cNvSpPr/>
            <p:nvPr/>
          </p:nvSpPr>
          <p:spPr>
            <a:xfrm rot="16200000">
              <a:off x="3314365" y="235924"/>
              <a:ext cx="6865008" cy="63931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4766" y="6357180"/>
              <a:ext cx="2687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chemeClr val="bg1"/>
                  </a:solidFill>
                  <a:latin typeface="+mj-lt"/>
                  <a:ea typeface="Verdana" pitchFamily="34" charset="0"/>
                  <a:cs typeface="Verdana" pitchFamily="34" charset="0"/>
                </a:rPr>
                <a:t>September 2018</a:t>
              </a:r>
              <a:endParaRPr lang="en-US" sz="16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0808" y="2578426"/>
              <a:ext cx="6181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Sosialisasi</a:t>
              </a:r>
              <a:r>
                <a:rPr lang="en-US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Pelaporan</a:t>
              </a:r>
              <a:r>
                <a:rPr lang="en-US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EITI Indonesia 2016</a:t>
              </a:r>
              <a:endPara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99" y="77830"/>
            <a:ext cx="1270583" cy="2356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44" y="90736"/>
            <a:ext cx="2563161" cy="528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5135" y="313466"/>
            <a:ext cx="282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KAP HELIANTONO DAN REKAN</a:t>
            </a:r>
            <a:endParaRPr lang="en-US" sz="16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5144" y="3687737"/>
            <a:ext cx="254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Minyak</a:t>
            </a:r>
            <a:r>
              <a:rPr lang="en-US" b="1" i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dan</a:t>
            </a:r>
            <a:r>
              <a:rPr lang="en-US" b="1" i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Gas</a:t>
            </a:r>
            <a:endParaRPr lang="en-US" i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457666" y="6336582"/>
            <a:ext cx="328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akkal Majalla" pitchFamily="2" charset="-78"/>
                <a:cs typeface="Sakkal Majalla" pitchFamily="2" charset="-78"/>
              </a:rPr>
              <a:t>1</a:t>
            </a:r>
            <a:r>
              <a:rPr lang="id-ID" sz="1400" dirty="0" smtClean="0">
                <a:latin typeface="Sakkal Majalla" pitchFamily="2" charset="-78"/>
                <a:cs typeface="Sakkal Majalla" pitchFamily="2" charset="-78"/>
              </a:rPr>
              <a:t>0</a:t>
            </a:r>
            <a:endParaRPr lang="id-ID" sz="1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5" y="196987"/>
            <a:ext cx="2050698" cy="4799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601" y="196987"/>
            <a:ext cx="859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Tambahan Informasi dalam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Reporting Template</a:t>
            </a:r>
            <a:r>
              <a:rPr lang="id-ID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201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668314" y="1493065"/>
            <a:ext cx="2890982" cy="3491989"/>
          </a:xfrm>
          <a:prstGeom prst="round2SameRect">
            <a:avLst/>
          </a:prstGeom>
          <a:solidFill>
            <a:srgbClr val="3185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4" y="2521972"/>
            <a:ext cx="2853943" cy="1847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8843" y="2028989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MIGAS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2001" y="1807639"/>
            <a:ext cx="8125883" cy="977764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US" b="1" dirty="0" err="1" smtClean="0">
                <a:solidFill>
                  <a:schemeClr val="tx1"/>
                </a:solidFill>
              </a:rPr>
              <a:t>Pada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template </a:t>
            </a:r>
            <a:r>
              <a:rPr lang="en-US" b="1" dirty="0" err="1">
                <a:solidFill>
                  <a:schemeClr val="tx1"/>
                </a:solidFill>
              </a:rPr>
              <a:t>pelaporan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Corporate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Dividend </a:t>
            </a:r>
            <a:r>
              <a:rPr lang="en-US" b="1" dirty="0" smtClean="0">
                <a:solidFill>
                  <a:schemeClr val="tx1"/>
                </a:solidFill>
              </a:rPr>
              <a:t>Tax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id-ID" b="1" dirty="0" smtClean="0">
                <a:solidFill>
                  <a:schemeClr val="tx1"/>
                </a:solidFill>
              </a:rPr>
              <a:t>pengisian oleh masing-masing </a:t>
            </a:r>
            <a:r>
              <a:rPr lang="id-ID" b="1" i="1" dirty="0" smtClean="0">
                <a:solidFill>
                  <a:schemeClr val="tx1"/>
                </a:solidFill>
              </a:rPr>
              <a:t>Participant Interest </a:t>
            </a:r>
            <a:r>
              <a:rPr lang="id-ID" b="1" dirty="0" smtClean="0">
                <a:solidFill>
                  <a:schemeClr val="tx1"/>
                </a:solidFill>
              </a:rPr>
              <a:t>pada WK tersebut (Operator &amp; Partner)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9653" y="2874458"/>
            <a:ext cx="8125883" cy="769093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US" b="1">
                <a:solidFill>
                  <a:schemeClr val="tx1"/>
                </a:solidFill>
              </a:rPr>
              <a:t>Penambahan informasi mengenai </a:t>
            </a:r>
            <a:r>
              <a:rPr lang="en-US" b="1" i="1">
                <a:solidFill>
                  <a:schemeClr val="tx1"/>
                </a:solidFill>
              </a:rPr>
              <a:t>Benefit in-kind</a:t>
            </a:r>
            <a:r>
              <a:rPr lang="en-US" b="1">
                <a:solidFill>
                  <a:schemeClr val="tx1"/>
                </a:solidFill>
              </a:rPr>
              <a:t> pada format pelaporan Operator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9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16" y="65611"/>
            <a:ext cx="443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Reporting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Entities</a:t>
            </a:r>
          </a:p>
        </p:txBody>
      </p:sp>
      <p:sp>
        <p:nvSpPr>
          <p:cNvPr id="7" name="Flowchart: Manual Operation 6"/>
          <p:cNvSpPr/>
          <p:nvPr/>
        </p:nvSpPr>
        <p:spPr>
          <a:xfrm>
            <a:off x="360450" y="4003158"/>
            <a:ext cx="1769101" cy="74112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SKK 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Migas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2803" y="1053224"/>
            <a:ext cx="2173573" cy="1319140"/>
          </a:xfrm>
          <a:prstGeom prst="roundRect">
            <a:avLst/>
          </a:prstGeom>
          <a:solidFill>
            <a:srgbClr val="F7D5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71</a:t>
            </a:r>
            <a:r>
              <a:rPr lang="id-ID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Operator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9888" y="2308111"/>
            <a:ext cx="540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vs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8707903" y="1097280"/>
            <a:ext cx="3263704" cy="4093697"/>
          </a:xfrm>
          <a:prstGeom prst="rect">
            <a:avLst/>
          </a:prstGeom>
          <a:solidFill>
            <a:srgbClr val="F7D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algn="just"/>
            <a:r>
              <a:rPr lang="en-US" sz="2000" b="1" dirty="0" err="1" smtClean="0">
                <a:solidFill>
                  <a:sysClr val="windowText" lastClr="000000"/>
                </a:solidFill>
              </a:rPr>
              <a:t>Dilaporkan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1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sisi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dari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(</a:t>
            </a:r>
            <a:r>
              <a:rPr lang="en-US" sz="2000" b="1" i="1" dirty="0" smtClean="0">
                <a:solidFill>
                  <a:sysClr val="windowText" lastClr="000000"/>
                </a:solidFill>
              </a:rPr>
              <a:t>unilateral):</a:t>
            </a:r>
          </a:p>
          <a:p>
            <a:pPr marL="449263" indent="-269875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ysClr val="windowText" lastClr="000000"/>
                </a:solidFill>
              </a:rPr>
              <a:t>Pajak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Bumi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Bangunan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ysClr val="windowText" lastClr="000000"/>
                </a:solidFill>
                <a:sym typeface="Wingdings" pitchFamily="2" charset="2"/>
              </a:rPr>
              <a:t>pemerintah</a:t>
            </a:r>
            <a:endParaRPr lang="en-US" sz="2000" b="1" dirty="0" smtClean="0">
              <a:solidFill>
                <a:sysClr val="windowText" lastClr="000000"/>
              </a:solidFill>
            </a:endParaRPr>
          </a:p>
          <a:p>
            <a:pPr marL="449263" indent="-269875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ysClr val="windowText" lastClr="000000"/>
                </a:solidFill>
              </a:rPr>
              <a:t>Pajak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Daerah &amp;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Retribusi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Daerah (PDRD) </a:t>
            </a:r>
            <a:r>
              <a:rPr lang="en-US" sz="2000" b="1" dirty="0" smtClean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ysClr val="windowText" lastClr="000000"/>
                </a:solidFill>
                <a:sym typeface="Wingdings" pitchFamily="2" charset="2"/>
              </a:rPr>
              <a:t>pemerintah</a:t>
            </a:r>
            <a:endParaRPr lang="en-US" sz="2000" b="1" dirty="0" smtClean="0">
              <a:solidFill>
                <a:sysClr val="windowText" lastClr="000000"/>
              </a:solidFill>
            </a:endParaRPr>
          </a:p>
          <a:p>
            <a:pPr marL="449263" indent="-269875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Dana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Bagi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Hasil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(DBH) </a:t>
            </a:r>
            <a:r>
              <a:rPr lang="en-US" sz="2000" b="1" dirty="0" smtClean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ysClr val="windowText" lastClr="000000"/>
                </a:solidFill>
                <a:sym typeface="Wingdings" pitchFamily="2" charset="2"/>
              </a:rPr>
              <a:t>pemerintah</a:t>
            </a:r>
            <a:endParaRPr lang="en-US" sz="2000" b="1" dirty="0" smtClean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449263" indent="-269875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ysClr val="windowText" lastClr="000000"/>
                </a:solidFill>
              </a:rPr>
              <a:t>Biaya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Sosial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(CSR) </a:t>
            </a:r>
            <a:r>
              <a:rPr lang="en-US" sz="2000" b="1" dirty="0" smtClean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ysClr val="windowText" lastClr="000000"/>
                </a:solidFill>
                <a:sym typeface="Wingdings" pitchFamily="2" charset="2"/>
              </a:rPr>
              <a:t>perusahaan</a:t>
            </a:r>
            <a:endParaRPr lang="en-US" sz="2000" b="1" dirty="0" smtClean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449263" indent="-269875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ysClr val="windowText" lastClr="000000"/>
                </a:solidFill>
                <a:sym typeface="Wingdings" pitchFamily="2" charset="2"/>
              </a:rPr>
              <a:t>Benefit </a:t>
            </a:r>
            <a:r>
              <a:rPr lang="en-US" sz="2000" b="1" i="1" dirty="0" smtClean="0">
                <a:solidFill>
                  <a:sysClr val="windowText" lastClr="000000"/>
                </a:solidFill>
                <a:sym typeface="Wingdings" pitchFamily="2" charset="2"/>
              </a:rPr>
              <a:t>in-kind  </a:t>
            </a:r>
            <a:r>
              <a:rPr lang="en-US" sz="2000" b="1" dirty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ysClr val="windowText" lastClr="000000"/>
                </a:solidFill>
                <a:sym typeface="Wingdings" pitchFamily="2" charset="2"/>
              </a:rPr>
              <a:t>perusahaan</a:t>
            </a:r>
            <a:endParaRPr lang="en-US" sz="2000" b="1" dirty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449263" indent="-269875" algn="just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ysClr val="windowText" lastClr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62089" y="3432518"/>
            <a:ext cx="5827865" cy="9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253455" y="3432518"/>
            <a:ext cx="8634" cy="544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076049" y="3460652"/>
            <a:ext cx="13906" cy="587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16379" y="2757268"/>
            <a:ext cx="2403" cy="660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4301915" y="1081359"/>
            <a:ext cx="2173573" cy="1323359"/>
          </a:xfrm>
          <a:prstGeom prst="roundRect">
            <a:avLst/>
          </a:prstGeom>
          <a:solidFill>
            <a:srgbClr val="F7D5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10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7 </a:t>
            </a:r>
            <a:r>
              <a:rPr lang="id-ID" sz="2800" b="1" dirty="0" smtClean="0">
                <a:solidFill>
                  <a:sysClr val="windowText" lastClr="000000"/>
                </a:solidFill>
              </a:rPr>
              <a:t>Partner</a:t>
            </a:r>
          </a:p>
          <a:p>
            <a:pPr algn="ctr"/>
            <a:r>
              <a:rPr lang="id-ID" sz="2400" b="1" dirty="0" smtClean="0">
                <a:solidFill>
                  <a:sysClr val="windowText" lastClr="000000"/>
                </a:solidFill>
              </a:rPr>
              <a:t>(non operator)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5" y="196987"/>
            <a:ext cx="2177308" cy="479934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arallelogram 32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5129" y="5373858"/>
            <a:ext cx="105976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pelapor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id-ID" sz="2400" dirty="0" smtClean="0"/>
              <a:t>4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 100% KKKS (Operator </a:t>
            </a:r>
            <a:r>
              <a:rPr lang="en-US" sz="2400" dirty="0" err="1" smtClean="0"/>
              <a:t>dan</a:t>
            </a:r>
            <a:r>
              <a:rPr lang="en-US" sz="2400" dirty="0" smtClean="0"/>
              <a:t> Non Operator)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endParaRPr lang="en-US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27"/>
          <p:cNvSpPr txBox="1">
            <a:spLocks noChangeArrowheads="1"/>
          </p:cNvSpPr>
          <p:nvPr/>
        </p:nvSpPr>
        <p:spPr bwMode="auto">
          <a:xfrm>
            <a:off x="11457666" y="6435058"/>
            <a:ext cx="328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akkal Majalla" pitchFamily="2" charset="-78"/>
                <a:cs typeface="Sakkal Majalla" pitchFamily="2" charset="-78"/>
              </a:rPr>
              <a:t>1</a:t>
            </a:r>
            <a:r>
              <a:rPr lang="id-ID" sz="1400" dirty="0" smtClean="0">
                <a:latin typeface="Sakkal Majalla" pitchFamily="2" charset="-78"/>
                <a:cs typeface="Sakkal Majalla" pitchFamily="2" charset="-78"/>
              </a:rPr>
              <a:t>3</a:t>
            </a:r>
            <a:endParaRPr lang="id-ID" sz="1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Flowchart: Manual Operation 23"/>
          <p:cNvSpPr/>
          <p:nvPr/>
        </p:nvSpPr>
        <p:spPr>
          <a:xfrm>
            <a:off x="2287484" y="4003158"/>
            <a:ext cx="1769101" cy="74112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ysClr val="windowText" lastClr="000000"/>
                </a:solidFill>
              </a:rPr>
              <a:t>Ditjen Migas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Flowchart: Manual Operation 24"/>
          <p:cNvSpPr/>
          <p:nvPr/>
        </p:nvSpPr>
        <p:spPr>
          <a:xfrm>
            <a:off x="4332034" y="4021306"/>
            <a:ext cx="1777218" cy="74112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b="1" dirty="0" smtClean="0">
                <a:solidFill>
                  <a:sysClr val="windowText" lastClr="000000"/>
                </a:solidFill>
              </a:rPr>
              <a:t>Ditjen Anggaran</a:t>
            </a:r>
            <a:endParaRPr lang="en-US" sz="17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Flowchart: Manual Operation 35"/>
          <p:cNvSpPr/>
          <p:nvPr/>
        </p:nvSpPr>
        <p:spPr>
          <a:xfrm>
            <a:off x="6390971" y="4021306"/>
            <a:ext cx="1769101" cy="74112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ysClr val="windowText" lastClr="000000"/>
                </a:solidFill>
              </a:rPr>
              <a:t>Ditjen Pajak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177705" y="3437479"/>
            <a:ext cx="8634" cy="544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282115" y="3458206"/>
            <a:ext cx="8634" cy="544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377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9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12" y="1803244"/>
            <a:ext cx="1597389" cy="1597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16" y="3716364"/>
            <a:ext cx="1597389" cy="1595016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>
            <a:off x="4364433" y="2307423"/>
            <a:ext cx="869429" cy="2448753"/>
          </a:xfrm>
          <a:prstGeom prst="leftBrace">
            <a:avLst>
              <a:gd name="adj1" fmla="val 61782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19987" y="2836757"/>
            <a:ext cx="749509" cy="568430"/>
          </a:xfrm>
          <a:prstGeom prst="rightArrow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277783" y="3563890"/>
            <a:ext cx="749509" cy="568430"/>
          </a:xfrm>
          <a:prstGeom prst="rightArrow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8302" y="2128527"/>
            <a:ext cx="2602523" cy="2499744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Perusahaan</a:t>
            </a:r>
          </a:p>
          <a:p>
            <a:pPr algn="ctr"/>
            <a:r>
              <a:rPr lang="en-US" sz="2400" b="1" dirty="0" err="1" smtClean="0"/>
              <a:t>Pelapor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09536" y="2436754"/>
            <a:ext cx="360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08</a:t>
            </a:r>
            <a:r>
              <a:rPr lang="en-US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56</a:t>
            </a:r>
            <a:r>
              <a:rPr lang="id-ID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–</a:t>
            </a:r>
            <a:r>
              <a:rPr lang="id-ID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9230 2487 (Enstein)</a:t>
            </a:r>
            <a:endParaRPr lang="en-US" sz="110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1025" y="3680164"/>
            <a:ext cx="5145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  <a:hlinkClick r:id="rId4"/>
              </a:rPr>
              <a:t>laporaneiti@eiti.ekon.go.id</a:t>
            </a:r>
          </a:p>
          <a:p>
            <a:r>
              <a:rPr lang="en-US" sz="2000" u="sng" dirty="0" smtClean="0">
                <a:solidFill>
                  <a:srgbClr val="0070C0"/>
                </a:solidFill>
                <a:hlinkClick r:id="rId4"/>
              </a:rPr>
              <a:t>sekretariat@eiti.ekon.go.id</a:t>
            </a:r>
          </a:p>
          <a:p>
            <a:endParaRPr lang="en-US" sz="2000" u="sng" dirty="0" smtClean="0">
              <a:solidFill>
                <a:srgbClr val="0070C0"/>
              </a:solidFill>
              <a:hlinkClick r:id="rId4"/>
            </a:endParaRPr>
          </a:p>
          <a:p>
            <a:r>
              <a:rPr lang="fr-FR" sz="2000" u="sng" dirty="0">
                <a:solidFill>
                  <a:srgbClr val="0070C0"/>
                </a:solidFill>
              </a:rPr>
              <a:t>irvan.zulfikar@heliantonorekan.com</a:t>
            </a:r>
            <a:endParaRPr lang="en-US" sz="2000" u="sng" dirty="0">
              <a:solidFill>
                <a:srgbClr val="0070C0"/>
              </a:solidFill>
            </a:endParaRPr>
          </a:p>
          <a:p>
            <a:r>
              <a:rPr lang="en-US" sz="2000" u="sng" dirty="0" err="1" smtClean="0">
                <a:solidFill>
                  <a:srgbClr val="0070C0"/>
                </a:solidFill>
                <a:hlinkClick r:id="rId4"/>
              </a:rPr>
              <a:t>muhammad.enstein</a:t>
            </a:r>
            <a:r>
              <a:rPr lang="fr-FR" sz="2000" u="sng" dirty="0" smtClean="0">
                <a:solidFill>
                  <a:srgbClr val="0070C0"/>
                </a:solidFill>
                <a:hlinkClick r:id="rId4"/>
              </a:rPr>
              <a:t>@</a:t>
            </a:r>
            <a:r>
              <a:rPr lang="id-ID" sz="2000" u="sng" dirty="0">
                <a:solidFill>
                  <a:srgbClr val="0070C0"/>
                </a:solidFill>
                <a:hlinkClick r:id="rId4"/>
              </a:rPr>
              <a:t>heliantonorekan</a:t>
            </a:r>
            <a:r>
              <a:rPr lang="fr-FR" sz="2000" u="sng" dirty="0" smtClean="0">
                <a:solidFill>
                  <a:srgbClr val="0070C0"/>
                </a:solidFill>
                <a:hlinkClick r:id="rId4"/>
              </a:rPr>
              <a:t>.</a:t>
            </a:r>
            <a:r>
              <a:rPr lang="fr-FR" sz="2000" u="sng" dirty="0" err="1" smtClean="0">
                <a:solidFill>
                  <a:srgbClr val="0070C0"/>
                </a:solidFill>
                <a:hlinkClick r:id="rId4"/>
              </a:rPr>
              <a:t>com</a:t>
            </a:r>
            <a:endParaRPr lang="fr-FR" sz="2000" u="sng" dirty="0" smtClean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207" y="1245852"/>
            <a:ext cx="426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cs typeface="Sakkal Majalla" panose="02000000000000000000" pitchFamily="2" charset="-78"/>
              </a:rPr>
              <a:t>INDEPENDENT ADMINISTRATOR</a:t>
            </a:r>
            <a:endParaRPr lang="en-US" sz="1400" b="1" u="sng" dirty="0"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080" y="94182"/>
            <a:ext cx="2565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Komunikasi</a:t>
            </a:r>
            <a:endParaRPr lang="en-US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5" y="196987"/>
            <a:ext cx="2177308" cy="479934"/>
          </a:xfrm>
          <a:prstGeom prst="rect">
            <a:avLst/>
          </a:prstGeom>
        </p:spPr>
      </p:pic>
      <p:sp>
        <p:nvSpPr>
          <p:cNvPr id="23" name="Parallelogram 22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11457666" y="6435058"/>
            <a:ext cx="377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9536" y="2042398"/>
            <a:ext cx="33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08</a:t>
            </a:r>
            <a:r>
              <a:rPr lang="en-US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11</a:t>
            </a:r>
            <a:r>
              <a:rPr lang="id-ID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–</a:t>
            </a:r>
            <a:r>
              <a:rPr lang="id-ID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1860 716   (</a:t>
            </a:r>
            <a:r>
              <a:rPr lang="en-US" sz="2400" b="1" dirty="0" err="1" smtClean="0">
                <a:solidFill>
                  <a:srgbClr val="FF0000"/>
                </a:solidFill>
                <a:cs typeface="Sakkal Majalla" panose="02000000000000000000" pitchFamily="2" charset="-78"/>
              </a:rPr>
              <a:t>Irvan</a:t>
            </a:r>
            <a:r>
              <a:rPr lang="en-US" sz="2400" b="1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)</a:t>
            </a:r>
            <a:endParaRPr lang="en-US" sz="110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" y="9099"/>
            <a:ext cx="12206099" cy="5959901"/>
          </a:xfrm>
          <a:prstGeom prst="rect">
            <a:avLst/>
          </a:prstGeom>
        </p:spPr>
      </p:pic>
      <p:sp>
        <p:nvSpPr>
          <p:cNvPr id="11" name="Flowchart: Manual Input 2"/>
          <p:cNvSpPr/>
          <p:nvPr/>
        </p:nvSpPr>
        <p:spPr>
          <a:xfrm rot="16200000">
            <a:off x="2678004" y="-2678005"/>
            <a:ext cx="6865008" cy="12221017"/>
          </a:xfrm>
          <a:prstGeom prst="rect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19" y="5969000"/>
            <a:ext cx="12206099" cy="896008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6259219"/>
            <a:ext cx="1727199" cy="32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1507" y="2557924"/>
            <a:ext cx="2904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TERIMA KASIH</a:t>
            </a:r>
            <a:endParaRPr lang="id-ID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33" y="298651"/>
            <a:ext cx="3682996" cy="7598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99528" y="6206852"/>
            <a:ext cx="276062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67" dirty="0">
                <a:solidFill>
                  <a:schemeClr val="bg1"/>
                </a:solidFill>
              </a:rPr>
              <a:t>KAP </a:t>
            </a:r>
            <a:r>
              <a:rPr lang="en-US" sz="1867" dirty="0" err="1">
                <a:solidFill>
                  <a:schemeClr val="bg1"/>
                </a:solidFill>
              </a:rPr>
              <a:t>Heliantono</a:t>
            </a:r>
            <a:r>
              <a:rPr lang="en-US" sz="1867" dirty="0">
                <a:solidFill>
                  <a:schemeClr val="bg1"/>
                </a:solidFill>
              </a:rPr>
              <a:t> </a:t>
            </a:r>
            <a:r>
              <a:rPr lang="en-US" sz="1867" dirty="0" err="1">
                <a:solidFill>
                  <a:schemeClr val="bg1"/>
                </a:solidFill>
              </a:rPr>
              <a:t>dan</a:t>
            </a:r>
            <a:r>
              <a:rPr lang="en-US" sz="1867" dirty="0">
                <a:solidFill>
                  <a:schemeClr val="bg1"/>
                </a:solidFill>
              </a:rPr>
              <a:t> </a:t>
            </a:r>
            <a:r>
              <a:rPr lang="en-US" sz="1867" dirty="0" err="1">
                <a:solidFill>
                  <a:schemeClr val="bg1"/>
                </a:solidFill>
              </a:rPr>
              <a:t>Rekan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3307" y="6206852"/>
            <a:ext cx="310052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 err="1" smtClean="0">
                <a:solidFill>
                  <a:schemeClr val="bg1"/>
                </a:solidFill>
              </a:rPr>
              <a:t>Sosialisasi</a:t>
            </a:r>
            <a:r>
              <a:rPr lang="en-US" sz="1867" dirty="0" smtClean="0">
                <a:solidFill>
                  <a:schemeClr val="bg1"/>
                </a:solidFill>
              </a:rPr>
              <a:t> EITI </a:t>
            </a:r>
            <a:r>
              <a:rPr lang="en-US" sz="1867" dirty="0">
                <a:solidFill>
                  <a:schemeClr val="bg1"/>
                </a:solidFill>
              </a:rPr>
              <a:t>Indonesia 2016</a:t>
            </a:r>
          </a:p>
        </p:txBody>
      </p:sp>
    </p:spTree>
    <p:extLst>
      <p:ext uri="{BB962C8B-B14F-4D97-AF65-F5344CB8AC3E}">
        <p14:creationId xmlns:p14="http://schemas.microsoft.com/office/powerpoint/2010/main" val="37284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5"/>
          <a:stretch/>
        </p:blipFill>
        <p:spPr>
          <a:xfrm flipH="1">
            <a:off x="3" y="0"/>
            <a:ext cx="12221015" cy="6858000"/>
          </a:xfrm>
          <a:prstGeom prst="rect">
            <a:avLst/>
          </a:prstGeom>
        </p:spPr>
      </p:pic>
      <p:sp>
        <p:nvSpPr>
          <p:cNvPr id="12" name="Flowchart: Manual Input 2"/>
          <p:cNvSpPr/>
          <p:nvPr/>
        </p:nvSpPr>
        <p:spPr>
          <a:xfrm rot="16200000">
            <a:off x="2678005" y="-2685013"/>
            <a:ext cx="6865008" cy="12221017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07" y="195648"/>
            <a:ext cx="1959579" cy="404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5666" y="336904"/>
            <a:ext cx="222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5890" y="2623985"/>
            <a:ext cx="6777800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133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Hambatan dalam Proses Rekonsiliasi</a:t>
            </a:r>
            <a:endParaRPr lang="nl-NL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75890" y="3467685"/>
            <a:ext cx="6777800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Timeline</a:t>
            </a:r>
            <a:endParaRPr lang="en-US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1" y="152298"/>
            <a:ext cx="1270583" cy="2356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5427" y="387934"/>
            <a:ext cx="282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KAP HELIANTONO DAN REKAN</a:t>
            </a:r>
            <a:endParaRPr lang="en-US" sz="16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71078" y="4232671"/>
            <a:ext cx="717627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  <a:endParaRPr lang="en-US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71078" y="5085547"/>
            <a:ext cx="717627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  <a:endParaRPr lang="en-US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75890" y="1802523"/>
            <a:ext cx="6777800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Independent Administrator</a:t>
            </a:r>
            <a:endParaRPr lang="en-US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87048" y="990317"/>
            <a:ext cx="6777800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EITI Indonesia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75890" y="5919953"/>
            <a:ext cx="6777800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 err="1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Komunikasi</a:t>
            </a:r>
            <a:endParaRPr lang="en-US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71078" y="5938423"/>
            <a:ext cx="717627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171078" y="3467685"/>
            <a:ext cx="715789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71431" y="992896"/>
            <a:ext cx="717627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73269" y="1783240"/>
            <a:ext cx="715789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75890" y="4232671"/>
            <a:ext cx="6777800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Reporting Template</a:t>
            </a:r>
            <a:endParaRPr lang="en-US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75890" y="5116544"/>
            <a:ext cx="6777800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Reporting Entities</a:t>
            </a:r>
            <a:endParaRPr lang="en-US" sz="2133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71078" y="2614809"/>
            <a:ext cx="715789" cy="67207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7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984737"/>
            <a:ext cx="11352629" cy="5303521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5" y="196987"/>
            <a:ext cx="2177308" cy="4799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369" y="46520"/>
            <a:ext cx="550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EITI Indonesia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2368" y="993351"/>
            <a:ext cx="5427169" cy="3607790"/>
          </a:xfrm>
          <a:prstGeom prst="rect">
            <a:avLst/>
          </a:prstGeom>
          <a:solidFill>
            <a:schemeClr val="tx1">
              <a:lumMod val="50000"/>
              <a:lumOff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8639" y="1055073"/>
            <a:ext cx="51909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Latar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Belakang</a:t>
            </a:r>
            <a:r>
              <a:rPr lang="en-US" sz="2400" b="1" dirty="0" smtClean="0"/>
              <a:t> :</a:t>
            </a:r>
          </a:p>
          <a:p>
            <a:pPr algn="just"/>
            <a:r>
              <a:rPr lang="en-US" sz="2000" b="1" i="1" dirty="0" smtClean="0"/>
              <a:t>Extractive </a:t>
            </a:r>
            <a:r>
              <a:rPr lang="en-US" sz="2000" b="1" i="1" dirty="0"/>
              <a:t>Industries Transparency Initiative </a:t>
            </a:r>
            <a:r>
              <a:rPr lang="en-US" sz="2000" b="1" dirty="0"/>
              <a:t>(EITI)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Inisiatif</a:t>
            </a:r>
            <a:r>
              <a:rPr lang="en-US" sz="2000" b="1" dirty="0"/>
              <a:t> </a:t>
            </a:r>
            <a:r>
              <a:rPr lang="en-US" sz="2000" b="1" dirty="0" err="1"/>
              <a:t>Transparansi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 smtClean="0"/>
              <a:t>Industri</a:t>
            </a:r>
            <a:r>
              <a:rPr lang="en-US" sz="2000" b="1" dirty="0"/>
              <a:t> </a:t>
            </a:r>
            <a:r>
              <a:rPr lang="en-US" sz="2000" b="1" dirty="0" err="1" smtClean="0"/>
              <a:t>Ekstraktif</a:t>
            </a:r>
            <a:r>
              <a:rPr lang="en-US" sz="2000" b="1" dirty="0" smtClean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standar</a:t>
            </a:r>
            <a:r>
              <a:rPr lang="en-US" sz="2000" b="1" dirty="0"/>
              <a:t> global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transparansi</a:t>
            </a:r>
            <a:r>
              <a:rPr lang="en-US" sz="2000" b="1" dirty="0"/>
              <a:t> </a:t>
            </a:r>
            <a:r>
              <a:rPr lang="en-US" sz="2000" b="1" dirty="0" err="1"/>
              <a:t>penerimaan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sektor</a:t>
            </a:r>
            <a:r>
              <a:rPr lang="en-US" sz="2000" b="1" dirty="0"/>
              <a:t> </a:t>
            </a:r>
            <a:r>
              <a:rPr lang="en-US" sz="2000" b="1" dirty="0" err="1" smtClean="0"/>
              <a:t>ekstraktif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termasuk</a:t>
            </a:r>
            <a:r>
              <a:rPr lang="en-US" sz="2000" b="1" dirty="0" smtClean="0"/>
              <a:t> </a:t>
            </a:r>
            <a:r>
              <a:rPr lang="en-US" sz="2000" b="1" dirty="0" err="1"/>
              <a:t>didalamnya</a:t>
            </a:r>
            <a:r>
              <a:rPr lang="en-US" sz="2000" b="1" dirty="0"/>
              <a:t> </a:t>
            </a:r>
            <a:r>
              <a:rPr lang="en-US" sz="2000" b="1" dirty="0" err="1"/>
              <a:t>minyak</a:t>
            </a:r>
            <a:r>
              <a:rPr lang="en-US" sz="2000" b="1" dirty="0"/>
              <a:t>, gas </a:t>
            </a:r>
            <a:r>
              <a:rPr lang="en-US" sz="2000" b="1" dirty="0" err="1"/>
              <a:t>bumi</a:t>
            </a:r>
            <a:r>
              <a:rPr lang="en-US" sz="2000" b="1" dirty="0"/>
              <a:t>, mineral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batu</a:t>
            </a:r>
            <a:r>
              <a:rPr lang="en-US" sz="2000" b="1" dirty="0"/>
              <a:t> </a:t>
            </a:r>
            <a:r>
              <a:rPr lang="en-US" sz="2000" b="1" dirty="0" err="1"/>
              <a:t>bara</a:t>
            </a:r>
            <a:r>
              <a:rPr lang="en-US" sz="2000" b="1" dirty="0"/>
              <a:t>. </a:t>
            </a:r>
            <a:r>
              <a:rPr lang="en-US" sz="2000" b="1" dirty="0" err="1"/>
              <a:t>Untuk</a:t>
            </a:r>
            <a:r>
              <a:rPr lang="en-US" sz="2000" b="1" dirty="0"/>
              <a:t> Indonesia, </a:t>
            </a:r>
            <a:r>
              <a:rPr lang="en-US" sz="2000" b="1" dirty="0" err="1"/>
              <a:t>kegiatan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 smtClean="0"/>
              <a:t>diatur</a:t>
            </a:r>
            <a:r>
              <a:rPr lang="en-US" sz="2000" b="1" dirty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Presiden</a:t>
            </a:r>
            <a:r>
              <a:rPr lang="en-US" sz="2000" b="1" dirty="0" smtClean="0"/>
              <a:t> No 26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2010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Transparansi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Pendapatan</a:t>
            </a:r>
            <a:r>
              <a:rPr lang="en-US" sz="2000" b="1" dirty="0" smtClean="0"/>
              <a:t> </a:t>
            </a:r>
            <a:r>
              <a:rPr lang="en-US" sz="2000" b="1" dirty="0"/>
              <a:t>Negara </a:t>
            </a:r>
            <a:r>
              <a:rPr lang="en-US" sz="2000" b="1" dirty="0" err="1" smtClean="0"/>
              <a:t>dan</a:t>
            </a:r>
            <a:r>
              <a:rPr lang="en-US" sz="2000" b="1" dirty="0"/>
              <a:t> </a:t>
            </a:r>
            <a:r>
              <a:rPr lang="en-US" sz="2000" b="1" dirty="0" err="1" smtClean="0"/>
              <a:t>Pendapatan</a:t>
            </a:r>
            <a:r>
              <a:rPr lang="en-US" sz="2000" b="1" dirty="0" smtClean="0"/>
              <a:t> </a:t>
            </a:r>
            <a:r>
              <a:rPr lang="en-US" sz="2000" b="1" dirty="0"/>
              <a:t>Daerah yang </a:t>
            </a:r>
            <a:r>
              <a:rPr lang="en-US" sz="2000" b="1" dirty="0" err="1"/>
              <a:t>Diperoleh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Industri</a:t>
            </a:r>
            <a:r>
              <a:rPr lang="en-US" sz="2000" b="1" dirty="0"/>
              <a:t> </a:t>
            </a:r>
            <a:r>
              <a:rPr lang="en-US" sz="2000" b="1" dirty="0" err="1" smtClean="0"/>
              <a:t>Ekstraktif</a:t>
            </a:r>
            <a:endParaRPr lang="en-US" sz="2000" b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492367" y="4594503"/>
            <a:ext cx="11352631" cy="1693755"/>
          </a:xfrm>
          <a:prstGeom prst="rect">
            <a:avLst/>
          </a:prstGeom>
          <a:solidFill>
            <a:schemeClr val="tx1">
              <a:lumMod val="50000"/>
              <a:lumOff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Shape 2558"/>
          <p:cNvSpPr/>
          <p:nvPr/>
        </p:nvSpPr>
        <p:spPr>
          <a:xfrm>
            <a:off x="760121" y="4867629"/>
            <a:ext cx="1035445" cy="971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5474" tIns="15474" rIns="15474" bIns="15474" anchor="ctr"/>
          <a:lstStyle>
            <a:defPPr>
              <a:defRPr lang="en-US"/>
            </a:defPPr>
            <a:lvl1pPr marL="0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844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689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533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9378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4222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9066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911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8755" algn="l" defTabSz="689689" rtl="0" eaLnBrk="1" latinLnBrk="0" hangingPunct="1">
              <a:defRPr sz="1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567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3317" y="4781001"/>
            <a:ext cx="9717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/>
              <a:t>Kegiatan</a:t>
            </a:r>
            <a:r>
              <a:rPr lang="en-US" sz="1600" b="1" dirty="0"/>
              <a:t> </a:t>
            </a:r>
            <a:r>
              <a:rPr lang="en-US" sz="1600" b="1" dirty="0" err="1"/>
              <a:t>transparansi</a:t>
            </a:r>
            <a:r>
              <a:rPr lang="en-US" sz="1600" b="1" dirty="0"/>
              <a:t> </a:t>
            </a:r>
            <a:r>
              <a:rPr lang="en-US" sz="1600" b="1" dirty="0" err="1"/>
              <a:t>ini</a:t>
            </a:r>
            <a:r>
              <a:rPr lang="en-US" sz="1600" b="1" dirty="0"/>
              <a:t> </a:t>
            </a:r>
            <a:r>
              <a:rPr lang="en-US" sz="1600" b="1" dirty="0" err="1"/>
              <a:t>memerlukan</a:t>
            </a:r>
            <a:r>
              <a:rPr lang="en-US" sz="1600" b="1" dirty="0"/>
              <a:t> </a:t>
            </a:r>
            <a:r>
              <a:rPr lang="en-US" sz="1600" b="1" dirty="0" err="1"/>
              <a:t>adanya</a:t>
            </a:r>
            <a:r>
              <a:rPr lang="en-US" sz="1600" b="1" dirty="0"/>
              <a:t> </a:t>
            </a:r>
            <a:r>
              <a:rPr lang="en-US" sz="1600" b="1" dirty="0" err="1"/>
              <a:t>suatu</a:t>
            </a:r>
            <a:r>
              <a:rPr lang="en-US" sz="1600" b="1" dirty="0"/>
              <a:t> </a:t>
            </a:r>
            <a:r>
              <a:rPr lang="en-US" sz="1600" b="1" dirty="0" err="1"/>
              <a:t>laporan</a:t>
            </a:r>
            <a:r>
              <a:rPr lang="en-US" sz="1600" b="1" dirty="0"/>
              <a:t> </a:t>
            </a:r>
            <a:r>
              <a:rPr lang="en-US" sz="1600" b="1" dirty="0" err="1"/>
              <a:t>rekonsiliasi</a:t>
            </a:r>
            <a:r>
              <a:rPr lang="en-US" sz="1600" b="1" dirty="0"/>
              <a:t> yang </a:t>
            </a:r>
            <a:r>
              <a:rPr lang="en-US" sz="1600" b="1" dirty="0" err="1"/>
              <a:t>membandingkan</a:t>
            </a:r>
            <a:r>
              <a:rPr lang="en-US" sz="1600" b="1" dirty="0"/>
              <a:t> </a:t>
            </a:r>
            <a:r>
              <a:rPr lang="en-US" sz="1600" b="1" dirty="0" err="1"/>
              <a:t>antara</a:t>
            </a:r>
            <a:r>
              <a:rPr lang="en-US" sz="1600" b="1" dirty="0"/>
              <a:t> </a:t>
            </a:r>
            <a:r>
              <a:rPr lang="en-US" sz="1600" b="1" dirty="0" err="1"/>
              <a:t>penerimaan</a:t>
            </a:r>
            <a:r>
              <a:rPr lang="en-US" sz="1600" b="1" dirty="0"/>
              <a:t> yang </a:t>
            </a:r>
            <a:r>
              <a:rPr lang="en-US" sz="1600" b="1" dirty="0" err="1"/>
              <a:t>dicatat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pembayaran</a:t>
            </a:r>
            <a:r>
              <a:rPr lang="en-US" sz="1600" b="1" dirty="0"/>
              <a:t> yang </a:t>
            </a:r>
            <a:r>
              <a:rPr lang="en-US" sz="1600" b="1" dirty="0" err="1"/>
              <a:t>dilakukan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perusahaan</a:t>
            </a:r>
            <a:r>
              <a:rPr lang="en-US" sz="1600" b="1" dirty="0"/>
              <a:t> di </a:t>
            </a:r>
            <a:r>
              <a:rPr lang="en-US" sz="1600" b="1" dirty="0" err="1"/>
              <a:t>industri</a:t>
            </a:r>
            <a:r>
              <a:rPr lang="en-US" sz="1600" b="1" dirty="0"/>
              <a:t> </a:t>
            </a:r>
            <a:r>
              <a:rPr lang="en-US" sz="1600" b="1" dirty="0" err="1"/>
              <a:t>ekstraktif</a:t>
            </a:r>
            <a:r>
              <a:rPr lang="en-US" sz="1600" b="1" dirty="0"/>
              <a:t>.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laporan</a:t>
            </a:r>
            <a:r>
              <a:rPr lang="en-US" sz="1600" b="1" dirty="0"/>
              <a:t> </a:t>
            </a:r>
            <a:r>
              <a:rPr lang="en-US" sz="1600" b="1" dirty="0" err="1"/>
              <a:t>ini</a:t>
            </a:r>
            <a:r>
              <a:rPr lang="en-US" sz="1600" b="1" dirty="0"/>
              <a:t>, </a:t>
            </a:r>
            <a:r>
              <a:rPr lang="en-US" sz="1600" b="1" dirty="0" err="1"/>
              <a:t>penerimaan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 yang </a:t>
            </a:r>
            <a:r>
              <a:rPr lang="en-US" sz="1600" b="1" dirty="0" err="1"/>
              <a:t>dilakukan</a:t>
            </a:r>
            <a:r>
              <a:rPr lang="en-US" sz="1600" b="1" dirty="0"/>
              <a:t> </a:t>
            </a:r>
            <a:r>
              <a:rPr lang="en-US" sz="1600" b="1" dirty="0" err="1"/>
              <a:t>rekonsiliasi</a:t>
            </a:r>
            <a:r>
              <a:rPr lang="en-US" sz="1600" b="1" dirty="0"/>
              <a:t> </a:t>
            </a:r>
            <a:r>
              <a:rPr lang="en-US" sz="1600" b="1" dirty="0" err="1"/>
              <a:t>adalah</a:t>
            </a:r>
            <a:r>
              <a:rPr lang="en-US" sz="1600" b="1" dirty="0"/>
              <a:t> </a:t>
            </a:r>
            <a:r>
              <a:rPr lang="en-US" sz="1600" b="1" dirty="0" err="1"/>
              <a:t>penerimaan</a:t>
            </a:r>
            <a:r>
              <a:rPr lang="en-US" sz="1600" b="1" dirty="0"/>
              <a:t> </a:t>
            </a:r>
            <a:r>
              <a:rPr lang="en-US" sz="1600" b="1" dirty="0" err="1"/>
              <a:t>pajak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non-</a:t>
            </a:r>
            <a:r>
              <a:rPr lang="en-US" sz="1600" b="1" dirty="0" err="1"/>
              <a:t>pajak</a:t>
            </a:r>
            <a:r>
              <a:rPr lang="en-US" sz="1600" b="1" dirty="0"/>
              <a:t> yang </a:t>
            </a:r>
            <a:r>
              <a:rPr lang="en-US" sz="1600" b="1" dirty="0" err="1"/>
              <a:t>berasal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sektor</a:t>
            </a:r>
            <a:r>
              <a:rPr lang="en-US" sz="1600" b="1" dirty="0"/>
              <a:t> </a:t>
            </a:r>
            <a:r>
              <a:rPr lang="en-US" sz="1600" b="1" dirty="0" err="1"/>
              <a:t>minyak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gas (</a:t>
            </a:r>
            <a:r>
              <a:rPr lang="en-US" sz="1600" b="1" dirty="0" err="1"/>
              <a:t>migas</a:t>
            </a:r>
            <a:r>
              <a:rPr lang="en-US" sz="1600" b="1" dirty="0"/>
              <a:t>) </a:t>
            </a:r>
            <a:r>
              <a:rPr lang="en-US" sz="1600" b="1" dirty="0" err="1"/>
              <a:t>dan</a:t>
            </a:r>
            <a:r>
              <a:rPr lang="en-US" sz="1600" b="1" dirty="0"/>
              <a:t> mineral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batubara</a:t>
            </a:r>
            <a:r>
              <a:rPr lang="en-US" sz="1600" b="1" dirty="0"/>
              <a:t> (</a:t>
            </a:r>
            <a:r>
              <a:rPr lang="en-US" sz="1600" b="1" dirty="0" err="1"/>
              <a:t>minerba</a:t>
            </a:r>
            <a:r>
              <a:rPr lang="en-U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457666" y="6477262"/>
            <a:ext cx="256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akkal Majalla" pitchFamily="2" charset="-78"/>
                <a:cs typeface="Sakkal Majalla" pitchFamily="2" charset="-78"/>
              </a:rPr>
              <a:t>3</a:t>
            </a:r>
            <a:endParaRPr lang="id-ID" sz="1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5" y="196987"/>
            <a:ext cx="2177308" cy="4799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369" y="21455"/>
            <a:ext cx="6659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EITI Indonesia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lanjutan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4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25" y="1828800"/>
            <a:ext cx="11625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cs typeface="Sakkal Majalla" panose="02000000000000000000" pitchFamily="2" charset="-78"/>
              </a:rPr>
              <a:t>Informasi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mengenai</a:t>
            </a:r>
            <a:r>
              <a:rPr lang="en-US" sz="3200" b="1" dirty="0" smtClean="0">
                <a:cs typeface="Sakkal Majalla" panose="02000000000000000000" pitchFamily="2" charset="-78"/>
              </a:rPr>
              <a:t> EITI Global </a:t>
            </a:r>
            <a:r>
              <a:rPr lang="en-US" sz="3200" b="1" dirty="0" err="1" smtClean="0">
                <a:cs typeface="Sakkal Majalla" panose="02000000000000000000" pitchFamily="2" charset="-78"/>
              </a:rPr>
              <a:t>termasuk</a:t>
            </a:r>
            <a:r>
              <a:rPr lang="en-US" sz="3200" b="1" dirty="0" smtClean="0">
                <a:cs typeface="Sakkal Majalla" panose="02000000000000000000" pitchFamily="2" charset="-78"/>
              </a:rPr>
              <a:t> Indonesia </a:t>
            </a:r>
            <a:r>
              <a:rPr lang="en-US" sz="3200" b="1" dirty="0" err="1" smtClean="0">
                <a:cs typeface="Sakkal Majalla" panose="02000000000000000000" pitchFamily="2" charset="-78"/>
              </a:rPr>
              <a:t>sebagai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negara</a:t>
            </a:r>
            <a:r>
              <a:rPr lang="en-US" sz="3200" b="1" dirty="0" smtClean="0">
                <a:cs typeface="Sakkal Majalla" panose="02000000000000000000" pitchFamily="2" charset="-78"/>
              </a:rPr>
              <a:t> yang </a:t>
            </a:r>
            <a:r>
              <a:rPr lang="en-US" sz="3200" b="1" dirty="0" err="1" smtClean="0">
                <a:cs typeface="Sakkal Majalla" panose="02000000000000000000" pitchFamily="2" charset="-78"/>
              </a:rPr>
              <a:t>ikut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dalam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partisipasi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dapat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dilihat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dalam</a:t>
            </a:r>
            <a:r>
              <a:rPr lang="en-US" sz="3200" b="1" dirty="0" smtClean="0">
                <a:cs typeface="Sakkal Majalla" panose="02000000000000000000" pitchFamily="2" charset="-78"/>
              </a:rPr>
              <a:t> website: </a:t>
            </a:r>
            <a:r>
              <a:rPr lang="en-US" sz="3200" b="1" u="sng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https://eiti.org</a:t>
            </a:r>
            <a:endParaRPr lang="en-US" sz="1400" b="1" i="1" u="sng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" y="3756074"/>
            <a:ext cx="11597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cs typeface="Sakkal Majalla" panose="02000000000000000000" pitchFamily="2" charset="-78"/>
              </a:rPr>
              <a:t>Informasi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mengenai</a:t>
            </a:r>
            <a:r>
              <a:rPr lang="en-US" sz="3200" b="1" dirty="0" smtClean="0">
                <a:cs typeface="Sakkal Majalla" panose="02000000000000000000" pitchFamily="2" charset="-78"/>
              </a:rPr>
              <a:t> EITI Indonesia </a:t>
            </a:r>
            <a:r>
              <a:rPr lang="en-US" sz="3200" b="1" dirty="0" err="1" smtClean="0">
                <a:cs typeface="Sakkal Majalla" panose="02000000000000000000" pitchFamily="2" charset="-78"/>
              </a:rPr>
              <a:t>dapat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dilihat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pada</a:t>
            </a:r>
            <a:r>
              <a:rPr lang="en-US" sz="3200" b="1" dirty="0" smtClean="0">
                <a:cs typeface="Sakkal Majalla" panose="02000000000000000000" pitchFamily="2" charset="-78"/>
              </a:rPr>
              <a:t> </a:t>
            </a:r>
            <a:r>
              <a:rPr lang="en-US" sz="3200" b="1" dirty="0" err="1" smtClean="0">
                <a:cs typeface="Sakkal Majalla" panose="02000000000000000000" pitchFamily="2" charset="-78"/>
              </a:rPr>
              <a:t>alamat</a:t>
            </a:r>
            <a:r>
              <a:rPr lang="en-US" sz="3200" b="1" dirty="0" smtClean="0">
                <a:cs typeface="Sakkal Majalla" panose="02000000000000000000" pitchFamily="2" charset="-78"/>
              </a:rPr>
              <a:t>: </a:t>
            </a:r>
            <a:r>
              <a:rPr lang="en-US" sz="3200" b="1" u="sng" dirty="0" smtClean="0">
                <a:solidFill>
                  <a:srgbClr val="FF0000"/>
                </a:solidFill>
                <a:cs typeface="Sakkal Majalla" panose="02000000000000000000" pitchFamily="2" charset="-78"/>
              </a:rPr>
              <a:t>www.eiti.ekon.go.id</a:t>
            </a:r>
            <a:endParaRPr lang="en-US" sz="1400" b="1" u="sng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1268490" y="6330461"/>
            <a:ext cx="635154" cy="5284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457666" y="6449126"/>
            <a:ext cx="256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akkal Majalla" pitchFamily="2" charset="-78"/>
                <a:cs typeface="Sakkal Majalla" pitchFamily="2" charset="-78"/>
              </a:rPr>
              <a:t>4</a:t>
            </a:r>
            <a:endParaRPr lang="id-ID" sz="1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5" y="196987"/>
            <a:ext cx="2050698" cy="4799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993" y="21455"/>
            <a:ext cx="915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Independent Administrator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85" y="3773293"/>
            <a:ext cx="8324372" cy="226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1114" y="962018"/>
            <a:ext cx="10311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Kantor </a:t>
            </a:r>
            <a:r>
              <a:rPr lang="en-US" sz="2000" dirty="0" err="1"/>
              <a:t>Akuntan</a:t>
            </a:r>
            <a:r>
              <a:rPr lang="en-US" sz="2000" dirty="0"/>
              <a:t> </a:t>
            </a:r>
            <a:r>
              <a:rPr lang="en-US" sz="2000" dirty="0" err="1"/>
              <a:t>Publi</a:t>
            </a:r>
            <a:r>
              <a:rPr lang="id-ID" sz="2000" dirty="0"/>
              <a:t>k</a:t>
            </a:r>
            <a:r>
              <a:rPr lang="en-US" sz="2000" dirty="0"/>
              <a:t> (KAP) </a:t>
            </a:r>
            <a:r>
              <a:rPr lang="id-ID" sz="2000" dirty="0"/>
              <a:t>Heliantono &amp; </a:t>
            </a:r>
            <a:r>
              <a:rPr lang="id-ID" sz="2000" dirty="0" smtClean="0"/>
              <a:t>Rekan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Ditunjuk</a:t>
            </a:r>
            <a:r>
              <a:rPr lang="en-US" sz="2000" dirty="0" smtClean="0"/>
              <a:t>	</a:t>
            </a:r>
            <a:r>
              <a:rPr lang="en-US" sz="2000" dirty="0" err="1" smtClean="0"/>
              <a:t>sbg</a:t>
            </a:r>
            <a:r>
              <a:rPr lang="en-US" sz="2000" dirty="0" smtClean="0"/>
              <a:t> IA	: 27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2018</a:t>
            </a:r>
          </a:p>
          <a:p>
            <a:r>
              <a:rPr lang="en-US" sz="2000" dirty="0" err="1" smtClean="0"/>
              <a:t>Tugas</a:t>
            </a:r>
            <a:r>
              <a:rPr lang="en-US" sz="2000" dirty="0"/>
              <a:t>	</a:t>
            </a:r>
            <a:r>
              <a:rPr lang="en-US" sz="2000" dirty="0" smtClean="0"/>
              <a:t>	: </a:t>
            </a:r>
            <a:r>
              <a:rPr lang="en-US" sz="2000" dirty="0" err="1" smtClean="0"/>
              <a:t>Menerbitkan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EITI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id-ID" sz="2000" dirty="0" smtClean="0"/>
              <a:t>201</a:t>
            </a:r>
            <a:r>
              <a:rPr lang="en-US" sz="2000" dirty="0" smtClean="0"/>
              <a:t>6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EITI.</a:t>
            </a:r>
          </a:p>
          <a:p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	: 1.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/>
              <a:t>K</a:t>
            </a:r>
            <a:r>
              <a:rPr lang="en-US" sz="2000" dirty="0" err="1" smtClean="0"/>
              <a:t>ontekstual</a:t>
            </a:r>
            <a:endParaRPr lang="en-US" sz="2000" dirty="0" smtClean="0"/>
          </a:p>
          <a:p>
            <a:r>
              <a:rPr lang="en-US" sz="2000" dirty="0" smtClean="0"/>
              <a:t>		  2.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Rekonsiliasi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Proses </a:t>
            </a:r>
            <a:r>
              <a:rPr lang="en-US" sz="2000" dirty="0" err="1" smtClean="0"/>
              <a:t>Penerbitan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EITI</a:t>
            </a:r>
            <a:r>
              <a:rPr lang="en-US" sz="2000" dirty="0" smtClean="0"/>
              <a:t> </a:t>
            </a:r>
            <a:r>
              <a:rPr lang="id-ID" sz="2000" dirty="0" smtClean="0"/>
              <a:t>Tahun 201</a:t>
            </a:r>
            <a:r>
              <a:rPr lang="en-US" sz="2000" dirty="0" smtClean="0"/>
              <a:t>6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sbb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1" name="Parallelogram 10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1268490" y="6358597"/>
            <a:ext cx="635154" cy="500272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457666" y="6435058"/>
            <a:ext cx="256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akkal Majalla" pitchFamily="2" charset="-78"/>
                <a:cs typeface="Sakkal Majalla" pitchFamily="2" charset="-78"/>
              </a:rPr>
              <a:t>5</a:t>
            </a:r>
            <a:endParaRPr lang="id-ID" sz="1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5" y="196987"/>
            <a:ext cx="2050698" cy="4799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43" y="31073"/>
            <a:ext cx="948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Independent Administrator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lanjutan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4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4904" y="1533378"/>
            <a:ext cx="9017391" cy="46986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743" y="1016075"/>
            <a:ext cx="843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en-US" sz="28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Standar</a:t>
            </a:r>
            <a:r>
              <a:rPr 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EITI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1240354" y="6330461"/>
            <a:ext cx="635154" cy="52840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415462" y="6435058"/>
            <a:ext cx="256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akkal Majalla" pitchFamily="2" charset="-78"/>
                <a:cs typeface="Sakkal Majalla" pitchFamily="2" charset="-78"/>
              </a:rPr>
              <a:t>6</a:t>
            </a:r>
            <a:endParaRPr lang="id-ID" sz="1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5" y="196987"/>
            <a:ext cx="2050698" cy="4799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79235"/>
            <a:ext cx="852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Hambatan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dalam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Rekonsiliasi</a:t>
            </a:r>
            <a:endParaRPr lang="en-US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209584"/>
            <a:ext cx="10670345" cy="3773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Formulir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diisi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lengkap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Pengisian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endParaRPr lang="en-US" sz="2400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/>
              <a:t>Mencoret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endParaRPr lang="en-US" sz="2400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basis (</a:t>
            </a:r>
            <a:r>
              <a:rPr lang="en-US" sz="2400" dirty="0" err="1" smtClean="0"/>
              <a:t>akrual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)</a:t>
            </a:r>
            <a:endParaRPr lang="id-ID" sz="2400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d-ID" sz="2400" dirty="0"/>
              <a:t> </a:t>
            </a:r>
            <a:r>
              <a:rPr lang="id-ID" sz="2400" dirty="0" smtClean="0"/>
              <a:t>Perbedaan pelaporan pada Satuan Volume</a:t>
            </a:r>
            <a:endParaRPr lang="en-US" sz="2400" dirty="0" smtClean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FQR yang </a:t>
            </a:r>
            <a:r>
              <a:rPr lang="en-US" sz="2400" dirty="0" err="1" smtClean="0"/>
              <a:t>terkini</a:t>
            </a:r>
            <a:r>
              <a:rPr lang="en-US" sz="2400" dirty="0" smtClean="0"/>
              <a:t> (</a:t>
            </a:r>
            <a:r>
              <a:rPr lang="en-US" sz="2400" i="1" dirty="0" smtClean="0"/>
              <a:t>latest</a:t>
            </a:r>
            <a:r>
              <a:rPr lang="en-US" sz="2400" dirty="0" smtClean="0"/>
              <a:t>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melapor</a:t>
            </a:r>
            <a:r>
              <a:rPr lang="en-US" sz="2400" dirty="0" smtClean="0"/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 smtClean="0"/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457199" y="4203942"/>
            <a:ext cx="998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perbedaan</a:t>
            </a:r>
            <a:r>
              <a:rPr lang="en-US" b="1" dirty="0" smtClean="0"/>
              <a:t> yang </a:t>
            </a:r>
            <a:r>
              <a:rPr lang="en-US" b="1" dirty="0" err="1" smtClean="0"/>
              <a:t>terjadi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ditindaklanjut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IA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melakukan</a:t>
            </a:r>
            <a:r>
              <a:rPr lang="en-US" b="1" dirty="0" smtClean="0"/>
              <a:t> </a:t>
            </a:r>
            <a:r>
              <a:rPr lang="en-US" b="1" dirty="0" err="1" smtClean="0"/>
              <a:t>konfirmasi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entitas</a:t>
            </a:r>
            <a:r>
              <a:rPr lang="en-US" b="1" dirty="0" smtClean="0"/>
              <a:t> </a:t>
            </a:r>
            <a:r>
              <a:rPr lang="en-US" b="1" dirty="0" err="1" smtClean="0"/>
              <a:t>pelapor</a:t>
            </a:r>
            <a:r>
              <a:rPr lang="en-US" b="1" dirty="0" smtClean="0"/>
              <a:t>.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konfirmasi</a:t>
            </a:r>
            <a:r>
              <a:rPr lang="en-US" b="1" dirty="0" smtClean="0"/>
              <a:t> </a:t>
            </a:r>
            <a:r>
              <a:rPr lang="en-US" b="1" dirty="0" err="1" smtClean="0"/>
              <a:t>masih</a:t>
            </a:r>
            <a:r>
              <a:rPr lang="en-US" b="1" dirty="0" smtClean="0"/>
              <a:t> </a:t>
            </a:r>
            <a:r>
              <a:rPr lang="en-US" b="1" dirty="0" err="1" smtClean="0"/>
              <a:t>terdapat</a:t>
            </a:r>
            <a:r>
              <a:rPr lang="en-US" b="1" dirty="0" smtClean="0"/>
              <a:t> </a:t>
            </a:r>
            <a:r>
              <a:rPr lang="en-US" b="1" dirty="0" err="1" smtClean="0"/>
              <a:t>perbedaan</a:t>
            </a:r>
            <a:r>
              <a:rPr lang="en-US" b="1" dirty="0" smtClean="0"/>
              <a:t>,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di ”</a:t>
            </a:r>
            <a:r>
              <a:rPr lang="en-US" b="1" i="1" dirty="0" smtClean="0"/>
              <a:t>disclose</a:t>
            </a:r>
            <a:r>
              <a:rPr lang="en-US" b="1" dirty="0" smtClean="0"/>
              <a:t>” </a:t>
            </a:r>
            <a:r>
              <a:rPr lang="en-US" b="1" dirty="0" err="1" smtClean="0"/>
              <a:t>penyebab</a:t>
            </a:r>
            <a:r>
              <a:rPr lang="en-US" b="1" dirty="0" smtClean="0"/>
              <a:t> </a:t>
            </a:r>
            <a:r>
              <a:rPr lang="en-US" b="1" dirty="0" err="1" smtClean="0"/>
              <a:t>terjadinya</a:t>
            </a:r>
            <a:r>
              <a:rPr lang="en-US" b="1" dirty="0" smtClean="0"/>
              <a:t> </a:t>
            </a:r>
            <a:r>
              <a:rPr lang="en-US" b="1" dirty="0" err="1" smtClean="0"/>
              <a:t>perbedaan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1" name="Parallelogram 10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2863953"/>
            <a:ext cx="12192000" cy="1893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evron 3"/>
          <p:cNvSpPr/>
          <p:nvPr/>
        </p:nvSpPr>
        <p:spPr>
          <a:xfrm>
            <a:off x="1840948" y="3531580"/>
            <a:ext cx="2027667" cy="52863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18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Sep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694664" y="3531578"/>
            <a:ext cx="1807372" cy="52863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18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Sep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317629" y="3531580"/>
            <a:ext cx="1969431" cy="528638"/>
          </a:xfrm>
          <a:prstGeom prst="chevron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05</a:t>
            </a:r>
            <a:r>
              <a:rPr lang="id-ID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Okt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1949279" y="3102954"/>
            <a:ext cx="1905268" cy="42862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9368" y="1339891"/>
            <a:ext cx="1875553" cy="17527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Pengiriman</a:t>
            </a:r>
            <a:r>
              <a:rPr lang="en-US" sz="1600" dirty="0" smtClean="0"/>
              <a:t> Format </a:t>
            </a:r>
            <a:r>
              <a:rPr lang="en-US" sz="1600" dirty="0" err="1" smtClean="0"/>
              <a:t>Pengisian</a:t>
            </a:r>
            <a:r>
              <a:rPr lang="en-US" sz="1600" dirty="0" smtClean="0"/>
              <a:t> </a:t>
            </a:r>
            <a:r>
              <a:rPr lang="en-US" sz="1600" dirty="0" err="1" smtClean="0"/>
              <a:t>Pelaporan</a:t>
            </a:r>
            <a:r>
              <a:rPr lang="en-US" sz="1600" dirty="0" smtClean="0"/>
              <a:t> EITI Indonesia 201</a:t>
            </a:r>
            <a:r>
              <a:rPr lang="id-ID" sz="1600" dirty="0" smtClean="0"/>
              <a:t>5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Perusahaan </a:t>
            </a:r>
            <a:r>
              <a:rPr lang="en-US" sz="1600" dirty="0" err="1" smtClean="0"/>
              <a:t>Migas</a:t>
            </a:r>
            <a:endParaRPr lang="en-US" sz="1600" dirty="0"/>
          </a:p>
        </p:txBody>
      </p:sp>
      <p:sp>
        <p:nvSpPr>
          <p:cNvPr id="9" name="Isosceles Triangle 8"/>
          <p:cNvSpPr/>
          <p:nvPr/>
        </p:nvSpPr>
        <p:spPr>
          <a:xfrm rot="10800000">
            <a:off x="5458261" y="3117022"/>
            <a:ext cx="1655715" cy="428626"/>
          </a:xfrm>
          <a:prstGeom prst="triangle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17626" y="1364565"/>
            <a:ext cx="1544353" cy="1800665"/>
          </a:xfrm>
          <a:prstGeom prst="rect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Batas </a:t>
            </a:r>
            <a:r>
              <a:rPr lang="en-US" dirty="0" err="1" smtClean="0">
                <a:solidFill>
                  <a:schemeClr val="bg1"/>
                </a:solidFill>
              </a:rPr>
              <a:t>waktu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penyampaian</a:t>
            </a:r>
            <a:r>
              <a:rPr lang="en-US" dirty="0" smtClean="0">
                <a:solidFill>
                  <a:schemeClr val="bg1"/>
                </a:solidFill>
              </a:rPr>
              <a:t> format </a:t>
            </a:r>
            <a:r>
              <a:rPr lang="en-US" dirty="0" err="1" smtClean="0">
                <a:solidFill>
                  <a:schemeClr val="bg1"/>
                </a:solidFill>
              </a:rPr>
              <a:t>pelaporan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666530" y="4049233"/>
            <a:ext cx="1807371" cy="42862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3736868" y="4477859"/>
            <a:ext cx="1636989" cy="17716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Format </a:t>
            </a:r>
            <a:r>
              <a:rPr lang="en-US" dirty="0" err="1" smtClean="0"/>
              <a:t>Pelaporan</a:t>
            </a:r>
            <a:r>
              <a:rPr lang="en-US" dirty="0" smtClean="0"/>
              <a:t>  Perusahaan </a:t>
            </a:r>
            <a:r>
              <a:rPr lang="en-US" dirty="0" err="1" smtClean="0"/>
              <a:t>Migas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7085269" y="3531578"/>
            <a:ext cx="1818781" cy="528638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23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Okt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7225951" y="4060218"/>
            <a:ext cx="1566358" cy="42862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7211880" y="4488844"/>
            <a:ext cx="1580427" cy="1771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Batas </a:t>
            </a:r>
            <a:r>
              <a:rPr lang="en-US" dirty="0" err="1" smtClean="0">
                <a:solidFill>
                  <a:schemeClr val="bg1"/>
                </a:solidFill>
              </a:rPr>
              <a:t>waktu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rekonsiliasi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verifikasi</a:t>
            </a:r>
            <a:r>
              <a:rPr lang="en-US" dirty="0" smtClean="0">
                <a:solidFill>
                  <a:schemeClr val="bg1"/>
                </a:solidFill>
              </a:rPr>
              <a:t> data &amp; follow up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Entitas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Pelapor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732978" y="3531579"/>
            <a:ext cx="1807371" cy="52863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06</a:t>
            </a:r>
            <a:r>
              <a:rPr lang="id-ID" sz="2400" b="1" dirty="0" smtClean="0">
                <a:solidFill>
                  <a:schemeClr val="bg1"/>
                </a:solidFill>
              </a:rPr>
              <a:t> Nov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10800000">
            <a:off x="8817387" y="3102953"/>
            <a:ext cx="1522364" cy="42862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73660" y="1533378"/>
            <a:ext cx="1466094" cy="15695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Penyampaian</a:t>
            </a:r>
            <a:r>
              <a:rPr lang="en-US" dirty="0" smtClean="0"/>
              <a:t> Draft Report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endParaRPr lang="en-US" dirty="0"/>
          </a:p>
        </p:txBody>
      </p:sp>
      <p:sp>
        <p:nvSpPr>
          <p:cNvPr id="24" name="Block Arc 23"/>
          <p:cNvSpPr/>
          <p:nvPr/>
        </p:nvSpPr>
        <p:spPr>
          <a:xfrm>
            <a:off x="1977252" y="996873"/>
            <a:ext cx="1877295" cy="754742"/>
          </a:xfrm>
          <a:prstGeom prst="blockArc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>
            <a:off x="5531695" y="981636"/>
            <a:ext cx="1544353" cy="754742"/>
          </a:xfrm>
          <a:prstGeom prst="blockArc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>
            <a:off x="8901795" y="1150451"/>
            <a:ext cx="1395755" cy="754742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0800000">
            <a:off x="3736868" y="5872141"/>
            <a:ext cx="1636990" cy="753742"/>
          </a:xfrm>
          <a:prstGeom prst="blockArc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 rot="10800000">
            <a:off x="7197812" y="5770583"/>
            <a:ext cx="1636698" cy="754742"/>
          </a:xfrm>
          <a:prstGeom prst="blockArc">
            <a:avLst>
              <a:gd name="adj1" fmla="val 11351318"/>
              <a:gd name="adj2" fmla="val 0"/>
              <a:gd name="adj3" fmla="val 25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134246" y="3531579"/>
            <a:ext cx="1807372" cy="528638"/>
          </a:xfrm>
          <a:prstGeom prst="chevron">
            <a:avLst/>
          </a:prstGeom>
          <a:solidFill>
            <a:srgbClr val="57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14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Sep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176453" y="4021098"/>
            <a:ext cx="1638280" cy="428626"/>
          </a:xfrm>
          <a:prstGeom prst="triangle">
            <a:avLst/>
          </a:prstGeom>
          <a:solidFill>
            <a:srgbClr val="57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239151" y="4403189"/>
            <a:ext cx="1533378" cy="1846326"/>
          </a:xfrm>
          <a:prstGeom prst="rect">
            <a:avLst/>
          </a:prstGeom>
          <a:solidFill>
            <a:srgbClr val="57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smtClean="0"/>
              <a:t> Format </a:t>
            </a:r>
            <a:r>
              <a:rPr lang="en-US" dirty="0" err="1" smtClean="0"/>
              <a:t>Pelaporan</a:t>
            </a:r>
            <a:endParaRPr lang="en-US" dirty="0"/>
          </a:p>
        </p:txBody>
      </p:sp>
      <p:sp>
        <p:nvSpPr>
          <p:cNvPr id="32" name="Block Arc 31"/>
          <p:cNvSpPr/>
          <p:nvPr/>
        </p:nvSpPr>
        <p:spPr>
          <a:xfrm rot="10800000">
            <a:off x="232724" y="5872143"/>
            <a:ext cx="1539806" cy="725605"/>
          </a:xfrm>
          <a:prstGeom prst="blockArc">
            <a:avLst/>
          </a:prstGeom>
          <a:solidFill>
            <a:srgbClr val="57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804" y="121845"/>
            <a:ext cx="282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Time Line</a:t>
            </a:r>
          </a:p>
        </p:txBody>
      </p:sp>
      <p:sp>
        <p:nvSpPr>
          <p:cNvPr id="34" name="Chevron 33"/>
          <p:cNvSpPr/>
          <p:nvPr/>
        </p:nvSpPr>
        <p:spPr>
          <a:xfrm>
            <a:off x="10353817" y="3543299"/>
            <a:ext cx="1641231" cy="528638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23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Nov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10339751" y="4528700"/>
            <a:ext cx="1476684" cy="1689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Laporan</a:t>
            </a:r>
            <a:r>
              <a:rPr lang="en-US" dirty="0" smtClean="0"/>
              <a:t> Final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10297549" y="4100074"/>
            <a:ext cx="1561091" cy="428626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Block Arc 37"/>
          <p:cNvSpPr/>
          <p:nvPr/>
        </p:nvSpPr>
        <p:spPr>
          <a:xfrm rot="10800000">
            <a:off x="10339752" y="5852644"/>
            <a:ext cx="1491176" cy="731034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1" y="196987"/>
            <a:ext cx="2332052" cy="479934"/>
          </a:xfrm>
          <a:prstGeom prst="rect">
            <a:avLst/>
          </a:prstGeom>
        </p:spPr>
      </p:pic>
      <p:sp>
        <p:nvSpPr>
          <p:cNvPr id="40" name="Parallelogram 39"/>
          <p:cNvSpPr/>
          <p:nvPr/>
        </p:nvSpPr>
        <p:spPr>
          <a:xfrm>
            <a:off x="11582334" y="6343661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27"/>
          <p:cNvSpPr txBox="1">
            <a:spLocks noChangeArrowheads="1"/>
          </p:cNvSpPr>
          <p:nvPr/>
        </p:nvSpPr>
        <p:spPr bwMode="auto">
          <a:xfrm>
            <a:off x="11743374" y="6448258"/>
            <a:ext cx="280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7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46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445296" y="6435058"/>
            <a:ext cx="256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 dirty="0">
                <a:latin typeface="Sakkal Majalla" pitchFamily="2" charset="-78"/>
                <a:cs typeface="Sakkal Majalla" pitchFamily="2" charset="-78"/>
              </a:rPr>
              <a:t>8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5" y="196987"/>
            <a:ext cx="2177308" cy="4799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 flipV="1">
            <a:off x="0" y="844063"/>
            <a:ext cx="11985674" cy="6690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-Book" pitchFamily="2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369" y="65838"/>
            <a:ext cx="5821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Reporting Template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822" y="1026941"/>
            <a:ext cx="11083275" cy="49799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0800000" flipV="1">
            <a:off x="4865199" y="4515730"/>
            <a:ext cx="6836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 smtClean="0"/>
              <a:t>Informasi</a:t>
            </a:r>
            <a:r>
              <a:rPr lang="en-US" sz="2000" b="1" i="1" dirty="0" smtClean="0"/>
              <a:t> yang </a:t>
            </a:r>
            <a:r>
              <a:rPr lang="en-US" sz="2000" b="1" i="1" dirty="0" err="1" smtClean="0"/>
              <a:t>disajikan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perusahaan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pelapor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dalam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laporan</a:t>
            </a:r>
            <a:r>
              <a:rPr lang="en-US" sz="2000" b="1" i="1" dirty="0" smtClean="0"/>
              <a:t> EITI </a:t>
            </a:r>
            <a:r>
              <a:rPr lang="en-US" sz="2000" b="1" i="1" dirty="0" err="1" smtClean="0"/>
              <a:t>adalah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berdasarkan</a:t>
            </a:r>
            <a:r>
              <a:rPr lang="en-US" sz="2000" b="1" i="1" dirty="0" smtClean="0"/>
              <a:t> Financial Quarterly Report (FQR) </a:t>
            </a:r>
            <a:r>
              <a:rPr lang="en-US" sz="2000" b="1" i="1" dirty="0" err="1" smtClean="0"/>
              <a:t>terkini</a:t>
            </a:r>
            <a:endParaRPr lang="en-US" sz="20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618822" y="1026939"/>
            <a:ext cx="4149968" cy="1997616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b="1" dirty="0" smtClean="0"/>
          </a:p>
          <a:p>
            <a:r>
              <a:rPr lang="en-US" sz="2000" b="1" dirty="0" smtClean="0"/>
              <a:t>Basis </a:t>
            </a:r>
            <a:r>
              <a:rPr lang="en-US" sz="2000" b="1" dirty="0" err="1" smtClean="0"/>
              <a:t>Akrual</a:t>
            </a:r>
            <a:r>
              <a:rPr lang="en-US" sz="2000" b="1" dirty="0" smtClean="0"/>
              <a:t> :</a:t>
            </a:r>
            <a:endParaRPr lang="en-US" b="1" dirty="0" smtClean="0"/>
          </a:p>
          <a:p>
            <a:pPr algn="just"/>
            <a:r>
              <a:rPr lang="en-US" sz="2000" b="1" dirty="0" err="1" smtClean="0"/>
              <a:t>Informasi</a:t>
            </a:r>
            <a:r>
              <a:rPr lang="en-US" sz="2000" b="1" dirty="0" smtClean="0"/>
              <a:t> Total Lifting, Government Lifting, Over/under Lifting, </a:t>
            </a:r>
            <a:r>
              <a:rPr lang="en-US" sz="2000" b="1" dirty="0" err="1" smtClean="0"/>
              <a:t>DMO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DMO</a:t>
            </a:r>
            <a:r>
              <a:rPr lang="en-US" sz="2000" b="1" dirty="0" smtClean="0"/>
              <a:t> Fee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FQR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18822" y="3024554"/>
            <a:ext cx="4149968" cy="2982352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Basis </a:t>
            </a:r>
            <a:r>
              <a:rPr lang="en-US" sz="2000" b="1" dirty="0" err="1" smtClean="0">
                <a:solidFill>
                  <a:schemeClr val="bg1"/>
                </a:solidFill>
              </a:rPr>
              <a:t>Kas</a:t>
            </a:r>
            <a:r>
              <a:rPr lang="en-US" sz="2000" b="1" dirty="0" smtClean="0">
                <a:solidFill>
                  <a:schemeClr val="bg1"/>
                </a:solidFill>
              </a:rPr>
              <a:t> :</a:t>
            </a:r>
          </a:p>
          <a:p>
            <a:pPr algn="just"/>
            <a:r>
              <a:rPr lang="en-US" sz="2000" b="1" dirty="0" err="1" smtClean="0">
                <a:solidFill>
                  <a:schemeClr val="bg1"/>
                </a:solidFill>
              </a:rPr>
              <a:t>Seluruh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pembayaran</a:t>
            </a:r>
            <a:r>
              <a:rPr lang="en-US" sz="2000" b="1" dirty="0" smtClean="0">
                <a:solidFill>
                  <a:schemeClr val="bg1"/>
                </a:solidFill>
              </a:rPr>
              <a:t> Corporate &amp; Dividend Tax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PBB </a:t>
            </a:r>
            <a:r>
              <a:rPr lang="en-US" sz="2000" b="1" dirty="0" err="1" smtClean="0">
                <a:solidFill>
                  <a:schemeClr val="bg1"/>
                </a:solidFill>
              </a:rPr>
              <a:t>termasuk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penalti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jika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ada</a:t>
            </a:r>
            <a:r>
              <a:rPr lang="en-US" sz="2000" b="1" dirty="0" smtClean="0">
                <a:solidFill>
                  <a:schemeClr val="bg1"/>
                </a:solidFill>
              </a:rPr>
              <a:t>) yang </a:t>
            </a:r>
            <a:r>
              <a:rPr lang="en-US" sz="2000" b="1" dirty="0" err="1" smtClean="0">
                <a:solidFill>
                  <a:schemeClr val="bg1"/>
                </a:solidFill>
              </a:rPr>
              <a:t>dilakukan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tahun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bersangkutan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penyesuaian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dari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tahun-tahun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sebelumnya</a:t>
            </a:r>
            <a:r>
              <a:rPr lang="en-US" sz="2000" b="1" dirty="0" smtClean="0">
                <a:solidFill>
                  <a:schemeClr val="bg1"/>
                </a:solidFill>
              </a:rPr>
              <a:t>, Bonus </a:t>
            </a:r>
            <a:r>
              <a:rPr lang="en-US" sz="2000" b="1" dirty="0" err="1" smtClean="0">
                <a:solidFill>
                  <a:schemeClr val="bg1"/>
                </a:solidFill>
              </a:rPr>
              <a:t>Penandatangan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Bonus </a:t>
            </a:r>
            <a:r>
              <a:rPr lang="en-US" sz="2000" b="1" dirty="0" err="1" smtClean="0">
                <a:solidFill>
                  <a:schemeClr val="bg1"/>
                </a:solidFill>
              </a:rPr>
              <a:t>Produksi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11268490" y="6344529"/>
            <a:ext cx="635154" cy="51433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1429530" y="644912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8</a:t>
            </a:r>
            <a:endParaRPr lang="id-ID" sz="1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631</Words>
  <Application>Microsoft Office PowerPoint</Application>
  <PresentationFormat>Widescreen</PresentationFormat>
  <Paragraphs>136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Sakkal Majalla</vt:lpstr>
      <vt:lpstr>Tahoma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angga hergunowo</dc:creator>
  <cp:lastModifiedBy>Asrini Wiranti</cp:lastModifiedBy>
  <cp:revision>97</cp:revision>
  <cp:lastPrinted>2015-06-17T03:11:40Z</cp:lastPrinted>
  <dcterms:created xsi:type="dcterms:W3CDTF">2015-06-09T07:45:54Z</dcterms:created>
  <dcterms:modified xsi:type="dcterms:W3CDTF">2018-09-18T05:51:58Z</dcterms:modified>
</cp:coreProperties>
</file>