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harts/chart8.xml" ContentType="application/vnd.openxmlformats-officedocument.drawingml.chart+xml"/>
  <Override PartName="/ppt/charts/chart9.xml" ContentType="application/vnd.openxmlformats-officedocument.drawingml.char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0" r:id="rId3"/>
    <p:sldId id="257" r:id="rId4"/>
    <p:sldId id="265" r:id="rId5"/>
    <p:sldId id="266" r:id="rId6"/>
    <p:sldId id="267" r:id="rId7"/>
    <p:sldId id="268" r:id="rId8"/>
    <p:sldId id="269" r:id="rId9"/>
    <p:sldId id="259" r:id="rId10"/>
    <p:sldId id="262" r:id="rId11"/>
    <p:sldId id="264" r:id="rId12"/>
    <p:sldId id="28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9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C2AA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4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4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ITI\Report%20Pelaporan\Analisis%20Minerb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ITI\Report%20Pelaporan\Analisis%20Minerb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10"/>
          <c:dLbls>
            <c:showVal val="1"/>
            <c:showLeaderLines val="1"/>
          </c:dLbls>
          <c:cat>
            <c:strRef>
              <c:f>(Batubara!$D$3:$D$9,Batubara!$D$57)</c:f>
              <c:strCache>
                <c:ptCount val="8"/>
                <c:pt idx="0">
                  <c:v>PT KALTIM PRIMA COAL</c:v>
                </c:pt>
                <c:pt idx="1">
                  <c:v>PT ADARO INDONESIA</c:v>
                </c:pt>
                <c:pt idx="2">
                  <c:v>PT BUKIT ASAM (Persero) Tbk</c:v>
                </c:pt>
                <c:pt idx="3">
                  <c:v>PT TRUBAINDO COAL MINING</c:v>
                </c:pt>
                <c:pt idx="4">
                  <c:v>PT INDOMINCO MANDIRI</c:v>
                </c:pt>
                <c:pt idx="5">
                  <c:v>PT BERAU COAL</c:v>
                </c:pt>
                <c:pt idx="6">
                  <c:v>PT GUNUNG BAYAN PRATAMA COAL</c:v>
                </c:pt>
                <c:pt idx="7">
                  <c:v>Lainnya</c:v>
                </c:pt>
              </c:strCache>
            </c:strRef>
          </c:cat>
          <c:val>
            <c:numRef>
              <c:f>(Batubara!$F$3:$F$9,Batubara!$F$57)</c:f>
              <c:numCache>
                <c:formatCode>0.0%</c:formatCode>
                <c:ptCount val="8"/>
                <c:pt idx="0">
                  <c:v>0.2766154325652318</c:v>
                </c:pt>
                <c:pt idx="1">
                  <c:v>0.22682599282849983</c:v>
                </c:pt>
                <c:pt idx="2">
                  <c:v>0.10493617974721414</c:v>
                </c:pt>
                <c:pt idx="3">
                  <c:v>8.7807712239474395E-2</c:v>
                </c:pt>
                <c:pt idx="4">
                  <c:v>6.0620237660808721E-2</c:v>
                </c:pt>
                <c:pt idx="5">
                  <c:v>5.7883710096179257E-2</c:v>
                </c:pt>
                <c:pt idx="6">
                  <c:v>4.2515538060579131E-2</c:v>
                </c:pt>
                <c:pt idx="7">
                  <c:v>0.14279519680201266</c:v>
                </c:pt>
              </c:numCache>
            </c:numRef>
          </c:val>
        </c:ser>
        <c:dLbls/>
      </c:pie3DChart>
      <c:spPr>
        <a:noFill/>
      </c:spPr>
    </c:plotArea>
    <c:legend>
      <c:legendPos val="r"/>
      <c:layout>
        <c:manualLayout>
          <c:xMode val="edge"/>
          <c:yMode val="edge"/>
          <c:x val="0.6566168170319242"/>
          <c:y val="2.2016344589163305E-2"/>
          <c:w val="0.32271282144708174"/>
          <c:h val="0.95831000291630208"/>
        </c:manualLayout>
      </c:layout>
      <c:spPr>
        <a:noFill/>
      </c:spPr>
      <c:txPr>
        <a:bodyPr/>
        <a:lstStyle/>
        <a:p>
          <a:pPr rtl="0">
            <a:defRPr sz="1400"/>
          </a:pPr>
          <a:endParaRPr lang="id-ID"/>
        </a:p>
      </c:txPr>
    </c:legend>
    <c:plotVisOnly val="1"/>
    <c:dispBlanksAs val="zero"/>
  </c:chart>
  <c:spPr>
    <a:noFill/>
    <a:ln>
      <a:noFill/>
    </a:ln>
    <a:effectLst>
      <a:outerShdw blurRad="50800" dist="38100" dir="8100000" algn="tr" rotWithShape="0">
        <a:prstClr val="black">
          <a:alpha val="40000"/>
        </a:prstClr>
      </a:outerShdw>
    </a:effectLst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10"/>
          <c:dLbls>
            <c:showVal val="1"/>
            <c:showLeaderLines val="1"/>
          </c:dLbls>
          <c:cat>
            <c:strRef>
              <c:f>(Batubara!$D$61:$D$67,Batubara!$D$115)</c:f>
              <c:strCache>
                <c:ptCount val="8"/>
                <c:pt idx="0">
                  <c:v>PT KALTIM PRIMA COAL</c:v>
                </c:pt>
                <c:pt idx="1">
                  <c:v>PT ADARO INDONESIA</c:v>
                </c:pt>
                <c:pt idx="2">
                  <c:v>PT INDOMINCO MANDIRI</c:v>
                </c:pt>
                <c:pt idx="3">
                  <c:v>PT KIDECO JAYA AGUNG</c:v>
                </c:pt>
                <c:pt idx="4">
                  <c:v>PT TRUBAINDO COAL MINING</c:v>
                </c:pt>
                <c:pt idx="5">
                  <c:v>PT BERAU COAL</c:v>
                </c:pt>
                <c:pt idx="6">
                  <c:v>PT ARUTMIN INDONESIA</c:v>
                </c:pt>
                <c:pt idx="7">
                  <c:v>Lainnya</c:v>
                </c:pt>
              </c:strCache>
            </c:strRef>
          </c:cat>
          <c:val>
            <c:numRef>
              <c:f>(Batubara!$F$61:$F$67,Batubara!$F$115)</c:f>
              <c:numCache>
                <c:formatCode>0.0%</c:formatCode>
                <c:ptCount val="8"/>
                <c:pt idx="0">
                  <c:v>0.19530008599684023</c:v>
                </c:pt>
                <c:pt idx="1">
                  <c:v>0.14318243964355915</c:v>
                </c:pt>
                <c:pt idx="2">
                  <c:v>0.12158281519063663</c:v>
                </c:pt>
                <c:pt idx="3">
                  <c:v>6.4781650617623338E-2</c:v>
                </c:pt>
                <c:pt idx="4">
                  <c:v>6.4685175118175842E-2</c:v>
                </c:pt>
                <c:pt idx="5">
                  <c:v>5.8244565573883161E-2</c:v>
                </c:pt>
                <c:pt idx="6">
                  <c:v>4.7934208149640958E-2</c:v>
                </c:pt>
                <c:pt idx="7">
                  <c:v>0.30428905970964082</c:v>
                </c:pt>
              </c:numCache>
            </c:numRef>
          </c:val>
        </c:ser>
        <c:dLbls/>
      </c:pie3DChart>
      <c:spPr>
        <a:noFill/>
      </c:spPr>
    </c:plotArea>
    <c:legend>
      <c:legendPos val="r"/>
      <c:layout>
        <c:manualLayout>
          <c:xMode val="edge"/>
          <c:yMode val="edge"/>
          <c:x val="0.66286700467624804"/>
          <c:y val="2.1950703803268062E-2"/>
          <c:w val="0.31183765257498158"/>
          <c:h val="0.95831000291630208"/>
        </c:manualLayout>
      </c:layout>
      <c:spPr>
        <a:noFill/>
      </c:spPr>
      <c:txPr>
        <a:bodyPr/>
        <a:lstStyle/>
        <a:p>
          <a:pPr rtl="0">
            <a:defRPr sz="1400"/>
          </a:pPr>
          <a:endParaRPr lang="id-ID"/>
        </a:p>
      </c:txPr>
    </c:legend>
    <c:plotVisOnly val="1"/>
    <c:dispBlanksAs val="zero"/>
  </c:chart>
  <c:spPr>
    <a:noFill/>
    <a:ln>
      <a:noFill/>
    </a:ln>
    <a:effectLst>
      <a:outerShdw blurRad="50800" dist="38100" dir="8100000" algn="tr" rotWithShape="0">
        <a:prstClr val="black">
          <a:alpha val="40000"/>
        </a:prstClr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10"/>
          <c:dLbls>
            <c:showVal val="1"/>
            <c:showLeaderLines val="1"/>
          </c:dLbls>
          <c:cat>
            <c:strRef>
              <c:f>(Mineral!$D$3:$D$7,Mineral!$D$19)</c:f>
              <c:strCache>
                <c:ptCount val="6"/>
                <c:pt idx="0">
                  <c:v>PT FREEPORT INDONESIA</c:v>
                </c:pt>
                <c:pt idx="1">
                  <c:v>PT NEWMONT NUSA TENGGARA</c:v>
                </c:pt>
                <c:pt idx="2">
                  <c:v>PT NUSA HALMAHERA MINERALS</c:v>
                </c:pt>
                <c:pt idx="3">
                  <c:v>PT INCO</c:v>
                </c:pt>
                <c:pt idx="4">
                  <c:v>PT TIMAH (Persero) Tbk</c:v>
                </c:pt>
                <c:pt idx="5">
                  <c:v>Lainnya</c:v>
                </c:pt>
              </c:strCache>
            </c:strRef>
          </c:cat>
          <c:val>
            <c:numRef>
              <c:f>(Mineral!$F$3:$F$7,Mineral!$F$19)</c:f>
              <c:numCache>
                <c:formatCode>0.0%</c:formatCode>
                <c:ptCount val="6"/>
                <c:pt idx="0">
                  <c:v>0.57856070542813109</c:v>
                </c:pt>
                <c:pt idx="1">
                  <c:v>0.27445262867103426</c:v>
                </c:pt>
                <c:pt idx="2">
                  <c:v>5.0065963394312005E-2</c:v>
                </c:pt>
                <c:pt idx="3">
                  <c:v>4.6691608399272021E-2</c:v>
                </c:pt>
                <c:pt idx="4">
                  <c:v>3.2626151373444864E-2</c:v>
                </c:pt>
                <c:pt idx="5">
                  <c:v>1.7602942733805832E-2</c:v>
                </c:pt>
              </c:numCache>
            </c:numRef>
          </c:val>
        </c:ser>
        <c:dLbls/>
      </c:pie3DChart>
      <c:spPr>
        <a:noFill/>
      </c:spPr>
    </c:plotArea>
    <c:legend>
      <c:legendPos val="r"/>
      <c:layout>
        <c:manualLayout>
          <c:xMode val="edge"/>
          <c:yMode val="edge"/>
          <c:x val="0.6080183493061363"/>
          <c:y val="1.8948169008294196E-2"/>
          <c:w val="0.35934131192390267"/>
          <c:h val="0.95831000291630208"/>
        </c:manualLayout>
      </c:layout>
      <c:spPr>
        <a:noFill/>
      </c:spPr>
      <c:txPr>
        <a:bodyPr/>
        <a:lstStyle/>
        <a:p>
          <a:pPr rtl="0">
            <a:defRPr sz="1600"/>
          </a:pPr>
          <a:endParaRPr lang="id-ID"/>
        </a:p>
      </c:txPr>
    </c:legend>
    <c:plotVisOnly val="1"/>
    <c:dispBlanksAs val="zero"/>
  </c:chart>
  <c:spPr>
    <a:noFill/>
    <a:ln>
      <a:noFill/>
    </a:ln>
    <a:effectLst>
      <a:outerShdw blurRad="50800" dist="38100" dir="8100000" algn="tr" rotWithShape="0">
        <a:prstClr val="black">
          <a:alpha val="40000"/>
        </a:prstClr>
      </a:outerShdw>
    </a:effectLst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1.0332100292997713E-2"/>
          <c:y val="9.5131915680853482E-2"/>
          <c:w val="0.56714650927752142"/>
          <c:h val="0.80320975980759945"/>
        </c:manualLayout>
      </c:layout>
      <c:pie3DChart>
        <c:varyColors val="1"/>
        <c:ser>
          <c:idx val="0"/>
          <c:order val="0"/>
          <c:explosion val="4"/>
          <c:dLbls>
            <c:showVal val="1"/>
            <c:showLeaderLines val="1"/>
          </c:dLbls>
          <c:cat>
            <c:strRef>
              <c:f>(Mineral!$D$21:$D$25,Mineral!$D$37)</c:f>
              <c:strCache>
                <c:ptCount val="6"/>
                <c:pt idx="0">
                  <c:v>PT FREEPORT INDONESIA</c:v>
                </c:pt>
                <c:pt idx="1">
                  <c:v>PT TIMAH (Persero) Tbk</c:v>
                </c:pt>
                <c:pt idx="2">
                  <c:v>PT NEWMONT NUSA TENGGARA</c:v>
                </c:pt>
                <c:pt idx="3">
                  <c:v>PT ANEKA TAMBANG (Persero) Tbk</c:v>
                </c:pt>
                <c:pt idx="4">
                  <c:v>PT INCO</c:v>
                </c:pt>
                <c:pt idx="5">
                  <c:v>Lainnya</c:v>
                </c:pt>
              </c:strCache>
            </c:strRef>
          </c:cat>
          <c:val>
            <c:numRef>
              <c:f>(Mineral!$F$21:$F$25,Mineral!$F$37)</c:f>
              <c:numCache>
                <c:formatCode>0.0%</c:formatCode>
                <c:ptCount val="6"/>
                <c:pt idx="0">
                  <c:v>0.64556780522108048</c:v>
                </c:pt>
                <c:pt idx="1">
                  <c:v>0.10289629071836431</c:v>
                </c:pt>
                <c:pt idx="2">
                  <c:v>0.10123840408844012</c:v>
                </c:pt>
                <c:pt idx="3">
                  <c:v>5.8594331982796434E-2</c:v>
                </c:pt>
                <c:pt idx="4">
                  <c:v>2.6675513937331984E-2</c:v>
                </c:pt>
                <c:pt idx="5">
                  <c:v>6.5027654051986905E-2</c:v>
                </c:pt>
              </c:numCache>
            </c:numRef>
          </c:val>
        </c:ser>
        <c:dLbls/>
      </c:pie3DChart>
      <c:spPr>
        <a:noFill/>
      </c:spPr>
    </c:plotArea>
    <c:legend>
      <c:legendPos val="r"/>
      <c:layout>
        <c:manualLayout>
          <c:xMode val="edge"/>
          <c:yMode val="edge"/>
          <c:x val="0.59544390082307652"/>
          <c:y val="2.5474628171478601E-2"/>
          <c:w val="0.31183765257498158"/>
          <c:h val="0.95831000291630208"/>
        </c:manualLayout>
      </c:layout>
      <c:spPr>
        <a:noFill/>
      </c:spPr>
      <c:txPr>
        <a:bodyPr/>
        <a:lstStyle/>
        <a:p>
          <a:pPr rtl="0">
            <a:defRPr sz="1400"/>
          </a:pPr>
          <a:endParaRPr lang="id-ID"/>
        </a:p>
      </c:txPr>
    </c:legend>
    <c:plotVisOnly val="1"/>
    <c:dispBlanksAs val="zero"/>
  </c:chart>
  <c:spPr>
    <a:noFill/>
    <a:ln>
      <a:noFill/>
    </a:ln>
    <a:effectLst>
      <a:outerShdw blurRad="50800" dist="38100" dir="8100000" algn="tr" rotWithShape="0">
        <a:prstClr val="black">
          <a:alpha val="40000"/>
        </a:prstClr>
      </a:outerShdw>
    </a:effectLst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>
        <c:manualLayout>
          <c:layoutTarget val="inner"/>
          <c:xMode val="edge"/>
          <c:yMode val="edge"/>
          <c:x val="0.1043396948505228"/>
          <c:y val="3.6886994630258373E-2"/>
          <c:w val="0.88520780547793665"/>
          <c:h val="0.72812992688702505"/>
        </c:manualLayout>
      </c:layout>
      <c:barChart>
        <c:barDir val="col"/>
        <c:grouping val="clustered"/>
        <c:ser>
          <c:idx val="0"/>
          <c:order val="0"/>
          <c:tx>
            <c:strRef>
              <c:f>'volume oil'!$C$1</c:f>
              <c:strCache>
                <c:ptCount val="1"/>
              </c:strCache>
            </c:strRef>
          </c:tx>
          <c:cat>
            <c:strRef>
              <c:f>'volume oil'!$B$2:$B$58</c:f>
              <c:strCache>
                <c:ptCount val="52"/>
                <c:pt idx="0">
                  <c:v>Rokan, Chevron</c:v>
                </c:pt>
                <c:pt idx="1">
                  <c:v>East Kalimantan, Chevron</c:v>
                </c:pt>
                <c:pt idx="2">
                  <c:v>Makassar Strait, Chevron</c:v>
                </c:pt>
                <c:pt idx="3">
                  <c:v>Siak, Chevron</c:v>
                </c:pt>
                <c:pt idx="4">
                  <c:v>MFK, Chevron</c:v>
                </c:pt>
                <c:pt idx="5">
                  <c:v>Mahakam, Total</c:v>
                </c:pt>
                <c:pt idx="6">
                  <c:v>Mahakam, Inpex</c:v>
                </c:pt>
                <c:pt idx="7">
                  <c:v>Natuna Sea B, ConocoPhil</c:v>
                </c:pt>
                <c:pt idx="8">
                  <c:v>Corridor, ConocoPhil</c:v>
                </c:pt>
                <c:pt idx="9">
                  <c:v>South Jambi B, ConocoPhil</c:v>
                </c:pt>
                <c:pt idx="10">
                  <c:v>Indonesia, Pertamina EP</c:v>
                </c:pt>
                <c:pt idx="11">
                  <c:v>Sanga-Sanga, VICO</c:v>
                </c:pt>
                <c:pt idx="12">
                  <c:v>NSO, ExxonMobil</c:v>
                </c:pt>
                <c:pt idx="13">
                  <c:v>B Block, ExxonMobil</c:v>
                </c:pt>
                <c:pt idx="14">
                  <c:v>Cepu, ExxonMobil</c:v>
                </c:pt>
                <c:pt idx="15">
                  <c:v>Pase, ExxonMobil</c:v>
                </c:pt>
                <c:pt idx="16">
                  <c:v>SE Sumatera, CNOOC</c:v>
                </c:pt>
                <c:pt idx="17">
                  <c:v>CPP, Bumi Siak Pusako</c:v>
                </c:pt>
                <c:pt idx="18">
                  <c:v>West Madura, PHE</c:v>
                </c:pt>
                <c:pt idx="19">
                  <c:v>Tuban, PHE</c:v>
                </c:pt>
                <c:pt idx="20">
                  <c:v>Ogan Komering, PHE</c:v>
                </c:pt>
                <c:pt idx="21">
                  <c:v>Kepala Burung, PHE</c:v>
                </c:pt>
                <c:pt idx="22">
                  <c:v>Senoro-Toli, PHE</c:v>
                </c:pt>
                <c:pt idx="23">
                  <c:v>Raja, PHE</c:v>
                </c:pt>
                <c:pt idx="24">
                  <c:v>Jabung, Petrochina</c:v>
                </c:pt>
                <c:pt idx="25">
                  <c:v>Tuban, Petrochina</c:v>
                </c:pt>
                <c:pt idx="26">
                  <c:v>Kepala Burung, Petrochina</c:v>
                </c:pt>
                <c:pt idx="27">
                  <c:v>Salawati Basin, Petrochina</c:v>
                </c:pt>
                <c:pt idx="28">
                  <c:v>Bangko, Petrochina</c:v>
                </c:pt>
                <c:pt idx="29">
                  <c:v>ONWJ, PHE</c:v>
                </c:pt>
                <c:pt idx="30">
                  <c:v>Berau, BP</c:v>
                </c:pt>
                <c:pt idx="31">
                  <c:v>Muturi, BP</c:v>
                </c:pt>
                <c:pt idx="32">
                  <c:v>Wiriagar, BP</c:v>
                </c:pt>
                <c:pt idx="33">
                  <c:v>Barisan Rimau, Medco</c:v>
                </c:pt>
                <c:pt idx="34">
                  <c:v>S&amp;C Sumatra, Medco</c:v>
                </c:pt>
                <c:pt idx="35">
                  <c:v>Tarakan, Medco</c:v>
                </c:pt>
                <c:pt idx="36">
                  <c:v>Senoro Toli, Medco </c:v>
                </c:pt>
                <c:pt idx="37">
                  <c:v>Lematang, Medco</c:v>
                </c:pt>
                <c:pt idx="38">
                  <c:v>Natuna Sea - A, Premier</c:v>
                </c:pt>
                <c:pt idx="39">
                  <c:v>Malacca Strait, Kondur</c:v>
                </c:pt>
                <c:pt idx="40">
                  <c:v>Kangean</c:v>
                </c:pt>
                <c:pt idx="41">
                  <c:v>West Madura, Kodeco</c:v>
                </c:pt>
                <c:pt idx="42">
                  <c:v>Kakap, Star</c:v>
                </c:pt>
                <c:pt idx="43">
                  <c:v>Ogan Komering, Talisman</c:v>
                </c:pt>
                <c:pt idx="44">
                  <c:v>Pangkah, HESS</c:v>
                </c:pt>
                <c:pt idx="45">
                  <c:v>Sampang, Santos</c:v>
                </c:pt>
                <c:pt idx="46">
                  <c:v>Raja, Golden Spike</c:v>
                </c:pt>
                <c:pt idx="47">
                  <c:v>Seram Non Bula, Citic</c:v>
                </c:pt>
                <c:pt idx="48">
                  <c:v>Bula-Seram, Kalrez</c:v>
                </c:pt>
                <c:pt idx="49">
                  <c:v>Tungkal, Pearl</c:v>
                </c:pt>
                <c:pt idx="50">
                  <c:v>Selat Panjang, Petroselat</c:v>
                </c:pt>
                <c:pt idx="51">
                  <c:v>Gebang, Costa</c:v>
                </c:pt>
              </c:strCache>
            </c:strRef>
          </c:cat>
          <c:val>
            <c:numRef>
              <c:f>'volume oil'!$C$2:$C$58</c:f>
            </c:numRef>
          </c:val>
        </c:ser>
        <c:ser>
          <c:idx val="1"/>
          <c:order val="1"/>
          <c:tx>
            <c:strRef>
              <c:f>'volume oil (2)'!$E$1</c:f>
              <c:strCache>
                <c:ptCount val="1"/>
                <c:pt idx="0">
                  <c:v>Volume Lifting Bagian Pemerintah (dalam ribu Barel)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strRef>
              <c:f>'volume oil (2)'!$C$2:$C$58</c:f>
              <c:strCache>
                <c:ptCount val="10"/>
                <c:pt idx="0">
                  <c:v>Rokan, Chevron</c:v>
                </c:pt>
                <c:pt idx="1">
                  <c:v>Indonesia, Pertamina EP</c:v>
                </c:pt>
                <c:pt idx="2">
                  <c:v>Mahakam, Inpex</c:v>
                </c:pt>
                <c:pt idx="3">
                  <c:v>Mahakam, Total</c:v>
                </c:pt>
                <c:pt idx="4">
                  <c:v>Natuna Sea B, ConocoPhil</c:v>
                </c:pt>
                <c:pt idx="5">
                  <c:v>SE Sumatera, CNOOC</c:v>
                </c:pt>
                <c:pt idx="6">
                  <c:v>CPP, Bumi Siak Pusako</c:v>
                </c:pt>
                <c:pt idx="7">
                  <c:v>Sanga-Sanga, VICO</c:v>
                </c:pt>
                <c:pt idx="8">
                  <c:v>East Kalimantan, Chevron</c:v>
                </c:pt>
                <c:pt idx="9">
                  <c:v>ONWJ, PHE</c:v>
                </c:pt>
              </c:strCache>
            </c:strRef>
          </c:cat>
          <c:val>
            <c:numRef>
              <c:f>'volume oil (2)'!$E$2:$E$58</c:f>
              <c:numCache>
                <c:formatCode>_(* #,##0_);_(* \(#,##0\);_(* "-"_);_(@_)</c:formatCode>
                <c:ptCount val="10"/>
                <c:pt idx="0">
                  <c:v>80364.685000000012</c:v>
                </c:pt>
                <c:pt idx="1">
                  <c:v>18189.315999999995</c:v>
                </c:pt>
                <c:pt idx="2">
                  <c:v>11240.624000000002</c:v>
                </c:pt>
                <c:pt idx="3">
                  <c:v>10425.983</c:v>
                </c:pt>
                <c:pt idx="4">
                  <c:v>9819.2710000000006</c:v>
                </c:pt>
                <c:pt idx="5">
                  <c:v>7122.8910000000005</c:v>
                </c:pt>
                <c:pt idx="6">
                  <c:v>4629.1930000000002</c:v>
                </c:pt>
                <c:pt idx="7">
                  <c:v>4014.3120000000004</c:v>
                </c:pt>
                <c:pt idx="8">
                  <c:v>3878.46</c:v>
                </c:pt>
                <c:pt idx="9">
                  <c:v>3834.5279999999998</c:v>
                </c:pt>
              </c:numCache>
            </c:numRef>
          </c:val>
        </c:ser>
        <c:dLbls/>
        <c:axId val="33218560"/>
        <c:axId val="33220096"/>
      </c:barChart>
      <c:catAx>
        <c:axId val="332185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33220096"/>
        <c:crosses val="autoZero"/>
        <c:auto val="1"/>
        <c:lblAlgn val="ctr"/>
        <c:lblOffset val="100"/>
        <c:tickLblSkip val="1"/>
      </c:catAx>
      <c:valAx>
        <c:axId val="33220096"/>
        <c:scaling>
          <c:orientation val="minMax"/>
          <c:max val="80500"/>
          <c:min val="0"/>
        </c:scaling>
        <c:axPos val="l"/>
        <c:majorGridlines/>
        <c:numFmt formatCode="_(* #,##0_);_(* \(#,##0\);_(* &quot;-&quot;_);_(@_)" sourceLinked="1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33218560"/>
        <c:crosses val="autoZero"/>
        <c:crossBetween val="between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>
        <c:manualLayout>
          <c:layoutTarget val="inner"/>
          <c:xMode val="edge"/>
          <c:yMode val="edge"/>
          <c:x val="9.0836860047660978E-2"/>
          <c:y val="2.2487889454764886E-2"/>
          <c:w val="0.8931946225074483"/>
          <c:h val="0.73939002710529478"/>
        </c:manualLayout>
      </c:layout>
      <c:barChart>
        <c:barDir val="col"/>
        <c:grouping val="clustered"/>
        <c:ser>
          <c:idx val="0"/>
          <c:order val="0"/>
          <c:tx>
            <c:strRef>
              <c:f>'volume gas'!$D$1</c:f>
              <c:strCache>
                <c:ptCount val="1"/>
                <c:pt idx="0">
                  <c:v>Volume Gas </c:v>
                </c:pt>
              </c:strCache>
            </c:strRef>
          </c:tx>
          <c:cat>
            <c:strRef>
              <c:f>'volume gas (2)'!$C$2:$C$21</c:f>
              <c:strCache>
                <c:ptCount val="10"/>
                <c:pt idx="0">
                  <c:v>Mahakam, Total</c:v>
                </c:pt>
                <c:pt idx="1">
                  <c:v>Mahakam, Inpex</c:v>
                </c:pt>
                <c:pt idx="2">
                  <c:v>Corridor, ConocoPhil</c:v>
                </c:pt>
                <c:pt idx="3">
                  <c:v>Sanga-Sanga, VICO</c:v>
                </c:pt>
                <c:pt idx="4">
                  <c:v>Indonesia, Pertamina EP</c:v>
                </c:pt>
                <c:pt idx="5">
                  <c:v>NSO, ExxonMobil</c:v>
                </c:pt>
                <c:pt idx="6">
                  <c:v>ONWJ, PHE</c:v>
                </c:pt>
                <c:pt idx="7">
                  <c:v>Natuna Sea - A, Premier</c:v>
                </c:pt>
                <c:pt idx="8">
                  <c:v>Jabung, Petrochina</c:v>
                </c:pt>
                <c:pt idx="9">
                  <c:v>B Block, ExxonMobil</c:v>
                </c:pt>
              </c:strCache>
            </c:strRef>
          </c:cat>
          <c:val>
            <c:numRef>
              <c:f>'volume gas'!$D$3:$D$59</c:f>
            </c:numRef>
          </c:val>
        </c:ser>
        <c:ser>
          <c:idx val="1"/>
          <c:order val="1"/>
          <c:tx>
            <c:strRef>
              <c:f>'volume gas (2)'!$E$1</c:f>
              <c:strCache>
                <c:ptCount val="1"/>
                <c:pt idx="0">
                  <c:v>Lifting 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5.3185586287331992E-2"/>
                </c:manualLayout>
              </c:layout>
              <c:showVal val="1"/>
            </c:dLbl>
            <c:dLbl>
              <c:idx val="2"/>
              <c:layout>
                <c:manualLayout>
                  <c:x val="-8.5910652920962206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1.0309276738435567E-2"/>
                  <c:y val="-1.8767259597811899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4.2080543236619188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-1.3150169761443497E-2"/>
                </c:manualLayout>
              </c:layout>
              <c:showVal val="1"/>
            </c:dLbl>
            <c:dLbl>
              <c:idx val="7"/>
              <c:layout>
                <c:manualLayout>
                  <c:x val="0"/>
                  <c:y val="2.1040271618309604E-2"/>
                </c:manualLayout>
              </c:layout>
              <c:showVal val="1"/>
            </c:dLbl>
            <c:dLbl>
              <c:idx val="8"/>
              <c:layout>
                <c:manualLayout>
                  <c:x val="3.0927835051546396E-2"/>
                  <c:y val="0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1.3150169761443497E-2"/>
                </c:manualLayout>
              </c:layout>
              <c:showVal val="1"/>
            </c:dLbl>
            <c:dLbl>
              <c:idx val="10"/>
              <c:layout>
                <c:manualLayout>
                  <c:x val="9.9296061292722167E-3"/>
                  <c:y val="0"/>
                </c:manualLayout>
              </c:layout>
              <c:showVal val="1"/>
            </c:dLbl>
            <c:dLbl>
              <c:idx val="11"/>
              <c:delete val="1"/>
            </c:dLbl>
            <c:dLbl>
              <c:idx val="13"/>
              <c:delete val="1"/>
            </c:dLbl>
            <c:dLbl>
              <c:idx val="15"/>
              <c:delete val="1"/>
            </c:dLbl>
            <c:dLbl>
              <c:idx val="16"/>
              <c:layout>
                <c:manualLayout>
                  <c:x val="-1.0309278350515465E-2"/>
                  <c:y val="2.9547547937406665E-3"/>
                </c:manualLayout>
              </c:layout>
              <c:showVal val="1"/>
            </c:dLbl>
            <c:dLbl>
              <c:idx val="24"/>
              <c:delete val="1"/>
            </c:dLbl>
            <c:dLbl>
              <c:idx val="25"/>
              <c:layout>
                <c:manualLayout>
                  <c:x val="-3.4364261168384879E-3"/>
                  <c:y val="0"/>
                </c:manualLayout>
              </c:layout>
              <c:showVal val="1"/>
            </c:dLbl>
            <c:dLbl>
              <c:idx val="26"/>
              <c:layout>
                <c:manualLayout>
                  <c:x val="0"/>
                  <c:y val="-1.1819019174962666E-2"/>
                </c:manualLayout>
              </c:layout>
              <c:showVal val="1"/>
            </c:dLbl>
            <c:dLbl>
              <c:idx val="27"/>
              <c:layout>
                <c:manualLayout>
                  <c:x val="0"/>
                  <c:y val="8.8642643812219465E-3"/>
                </c:manualLayout>
              </c:layout>
              <c:showVal val="1"/>
            </c:dLbl>
            <c:dLbl>
              <c:idx val="28"/>
              <c:delete val="1"/>
            </c:dLbl>
            <c:dLbl>
              <c:idx val="30"/>
              <c:delete val="1"/>
            </c:dLbl>
            <c:dLbl>
              <c:idx val="31"/>
              <c:layout>
                <c:manualLayout>
                  <c:x val="-8.5910652920962206E-3"/>
                  <c:y val="-8.8642643812220021E-3"/>
                </c:manualLayout>
              </c:layout>
              <c:showVal val="1"/>
            </c:dLbl>
            <c:dLbl>
              <c:idx val="32"/>
              <c:layout>
                <c:manualLayout>
                  <c:x val="0"/>
                  <c:y val="-1.4773773968703332E-2"/>
                </c:manualLayout>
              </c:layout>
              <c:showVal val="1"/>
            </c:dLbl>
            <c:dLbl>
              <c:idx val="33"/>
              <c:delete val="1"/>
            </c:dLbl>
            <c:dLbl>
              <c:idx val="35"/>
              <c:delete val="1"/>
            </c:dLbl>
            <c:showVal val="1"/>
          </c:dLbls>
          <c:cat>
            <c:strRef>
              <c:f>'volume gas (2)'!$C$2:$C$21</c:f>
              <c:strCache>
                <c:ptCount val="10"/>
                <c:pt idx="0">
                  <c:v>Mahakam, Total</c:v>
                </c:pt>
                <c:pt idx="1">
                  <c:v>Mahakam, Inpex</c:v>
                </c:pt>
                <c:pt idx="2">
                  <c:v>Corridor, ConocoPhil</c:v>
                </c:pt>
                <c:pt idx="3">
                  <c:v>Sanga-Sanga, VICO</c:v>
                </c:pt>
                <c:pt idx="4">
                  <c:v>Indonesia, Pertamina EP</c:v>
                </c:pt>
                <c:pt idx="5">
                  <c:v>NSO, ExxonMobil</c:v>
                </c:pt>
                <c:pt idx="6">
                  <c:v>ONWJ, PHE</c:v>
                </c:pt>
                <c:pt idx="7">
                  <c:v>Natuna Sea - A, Premier</c:v>
                </c:pt>
                <c:pt idx="8">
                  <c:v>Jabung, Petrochina</c:v>
                </c:pt>
                <c:pt idx="9">
                  <c:v>B Block, ExxonMobil</c:v>
                </c:pt>
              </c:strCache>
            </c:strRef>
          </c:cat>
          <c:val>
            <c:numRef>
              <c:f>'volume gas (2)'!$E$2:$E$21</c:f>
              <c:numCache>
                <c:formatCode>_(* #,##0_);_(* \(#,##0\);_(* "-"_);_(@_)</c:formatCode>
                <c:ptCount val="10"/>
                <c:pt idx="0">
                  <c:v>134797.57</c:v>
                </c:pt>
                <c:pt idx="1">
                  <c:v>125686.026</c:v>
                </c:pt>
                <c:pt idx="2">
                  <c:v>96771.417999999991</c:v>
                </c:pt>
                <c:pt idx="3">
                  <c:v>51565.756000000001</c:v>
                </c:pt>
                <c:pt idx="4">
                  <c:v>48133.168999999994</c:v>
                </c:pt>
                <c:pt idx="5">
                  <c:v>24263.582999999999</c:v>
                </c:pt>
                <c:pt idx="6">
                  <c:v>16924.183000000001</c:v>
                </c:pt>
                <c:pt idx="7">
                  <c:v>15482.793000000001</c:v>
                </c:pt>
                <c:pt idx="8">
                  <c:v>14986.394</c:v>
                </c:pt>
                <c:pt idx="9">
                  <c:v>11949.656999999996</c:v>
                </c:pt>
              </c:numCache>
            </c:numRef>
          </c:val>
        </c:ser>
        <c:dLbls/>
        <c:axId val="33614464"/>
        <c:axId val="33358208"/>
      </c:barChart>
      <c:catAx>
        <c:axId val="33614464"/>
        <c:scaling>
          <c:orientation val="minMax"/>
        </c:scaling>
        <c:axPos val="b"/>
        <c:numFmt formatCode="General" sourceLinked="1"/>
        <c:tickLblPos val="nextTo"/>
        <c:crossAx val="33358208"/>
        <c:crosses val="autoZero"/>
        <c:auto val="1"/>
        <c:lblAlgn val="ctr"/>
        <c:lblOffset val="100"/>
        <c:tickLblSkip val="1"/>
      </c:catAx>
      <c:valAx>
        <c:axId val="33358208"/>
        <c:scaling>
          <c:orientation val="minMax"/>
          <c:max val="140000"/>
          <c:min val="0"/>
        </c:scaling>
        <c:axPos val="l"/>
        <c:majorGridlines/>
        <c:numFmt formatCode="_(* #,##0_);_(* \(#,##0\);_(* &quot;-&quot;_);_(@_)" sourceLinked="1"/>
        <c:tickLblPos val="nextTo"/>
        <c:crossAx val="33614464"/>
        <c:crosses val="autoZero"/>
        <c:crossBetween val="between"/>
        <c:majorUnit val="20000"/>
        <c:minorUnit val="4000"/>
      </c:valAx>
    </c:plotArea>
    <c:plotVisOnly val="1"/>
    <c:dispBlanksAs val="gap"/>
  </c:chart>
  <c:txPr>
    <a:bodyPr/>
    <a:lstStyle/>
    <a:p>
      <a:pPr>
        <a:defRPr sz="1400"/>
      </a:pPr>
      <a:endParaRPr lang="id-ID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autoTitleDeleted val="1"/>
    <c:plotArea>
      <c:layout>
        <c:manualLayout>
          <c:layoutTarget val="inner"/>
          <c:xMode val="edge"/>
          <c:yMode val="edge"/>
          <c:x val="5.7764418397914727E-2"/>
          <c:y val="2.6643164708862237E-2"/>
          <c:w val="0.92461267126359303"/>
          <c:h val="0.73800352020022564"/>
        </c:manualLayout>
      </c:layout>
      <c:barChart>
        <c:barDir val="col"/>
        <c:grouping val="clustered"/>
        <c:ser>
          <c:idx val="0"/>
          <c:order val="0"/>
          <c:tx>
            <c:strRef>
              <c:f>'Oil lifting USD'!$D$2</c:f>
              <c:strCache>
                <c:ptCount val="1"/>
                <c:pt idx="0">
                  <c:v>Nilai Lifting Bagian Pemerintah (dalam juta US Dolar)</c:v>
                </c:pt>
              </c:strCache>
            </c:strRef>
          </c:tx>
          <c:cat>
            <c:strRef>
              <c:f>'Oil lifting USD'!$C$3:$C$59</c:f>
              <c:strCache>
                <c:ptCount val="10"/>
                <c:pt idx="0">
                  <c:v>Rokan, Chevron</c:v>
                </c:pt>
                <c:pt idx="1">
                  <c:v>Indonesia, Pertamina EP</c:v>
                </c:pt>
                <c:pt idx="2">
                  <c:v>Mahakam, Inpex</c:v>
                </c:pt>
                <c:pt idx="3">
                  <c:v>Mahakam, Total</c:v>
                </c:pt>
                <c:pt idx="4">
                  <c:v>Natuna Sea B, ConocoPhil</c:v>
                </c:pt>
                <c:pt idx="5">
                  <c:v>SE Sumatera, CNOOC</c:v>
                </c:pt>
                <c:pt idx="6">
                  <c:v>CPP, Bumi Siak Pusako</c:v>
                </c:pt>
                <c:pt idx="7">
                  <c:v>Sanga-Sanga, VICO</c:v>
                </c:pt>
                <c:pt idx="8">
                  <c:v>ONWJ, PHE</c:v>
                </c:pt>
                <c:pt idx="9">
                  <c:v>East Kalimantan, Chevron</c:v>
                </c:pt>
              </c:strCache>
            </c:strRef>
          </c:cat>
          <c:val>
            <c:numRef>
              <c:f>'Oil lifting USD'!$D$3:$D$59</c:f>
            </c:numRef>
          </c:val>
        </c:ser>
        <c:ser>
          <c:idx val="1"/>
          <c:order val="1"/>
          <c:tx>
            <c:strRef>
              <c:f>'Oil lifting USD'!$E$2</c:f>
              <c:strCache>
                <c:ptCount val="1"/>
                <c:pt idx="0">
                  <c:v>Nilai Lifting Bagian Pemerintah (dalam juta US Dolar)</c:v>
                </c:pt>
              </c:strCache>
            </c:strRef>
          </c:tx>
          <c:dLbls>
            <c:dLbl>
              <c:idx val="0"/>
              <c:layout>
                <c:manualLayout>
                  <c:x val="2.7385533322479758E-2"/>
                  <c:y val="1.9597547066077466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4.1994743713023135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3.6959810785334481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1.0437049388610798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2.0381009829728179E-3"/>
                </c:manualLayout>
              </c:layout>
              <c:showVal val="1"/>
            </c:dLbl>
            <c:dLbl>
              <c:idx val="5"/>
              <c:layout>
                <c:manualLayout>
                  <c:x val="-7.6354515029888803E-3"/>
                  <c:y val="1.0437049388610875E-2"/>
                </c:manualLayout>
              </c:layout>
              <c:showVal val="1"/>
            </c:dLbl>
            <c:dLbl>
              <c:idx val="6"/>
              <c:layout>
                <c:manualLayout>
                  <c:x val="-1.2833880474332139E-3"/>
                  <c:y val="2.7749895424052397E-2"/>
                </c:manualLayout>
              </c:layout>
              <c:showVal val="1"/>
            </c:dLbl>
            <c:dLbl>
              <c:idx val="8"/>
              <c:layout>
                <c:manualLayout>
                  <c:x val="2.5667760948664279E-3"/>
                  <c:y val="1.878668889949936E-2"/>
                </c:manualLayout>
              </c:layout>
              <c:showVal val="1"/>
            </c:dLbl>
            <c:dLbl>
              <c:idx val="10"/>
              <c:layout>
                <c:manualLayout>
                  <c:x val="0"/>
                  <c:y val="2.2961508654943754E-2"/>
                </c:manualLayout>
              </c:layout>
              <c:showVal val="1"/>
            </c:dLbl>
            <c:dLbl>
              <c:idx val="11"/>
              <c:layout>
                <c:manualLayout>
                  <c:x val="0"/>
                  <c:y val="-6.2622296331664787E-3"/>
                </c:manualLayout>
              </c:layout>
              <c:showVal val="1"/>
            </c:dLbl>
            <c:dLbl>
              <c:idx val="12"/>
              <c:layout>
                <c:manualLayout>
                  <c:x val="-1.0105417696324523E-7"/>
                  <c:y val="1.8688071110000752E-2"/>
                </c:manualLayout>
              </c:layout>
              <c:showVal val="1"/>
            </c:dLbl>
            <c:dLbl>
              <c:idx val="14"/>
              <c:layout>
                <c:manualLayout>
                  <c:x val="0"/>
                  <c:y val="1.0437049388610798E-2"/>
                </c:manualLayout>
              </c:layout>
              <c:showVal val="1"/>
            </c:dLbl>
            <c:dLbl>
              <c:idx val="15"/>
              <c:layout>
                <c:manualLayout>
                  <c:x val="0"/>
                  <c:y val="-1.6699279021777352E-2"/>
                </c:manualLayout>
              </c:layout>
              <c:showVal val="1"/>
            </c:dLbl>
            <c:dLbl>
              <c:idx val="16"/>
              <c:layout>
                <c:manualLayout>
                  <c:x val="0"/>
                  <c:y val="6.2622296331664787E-3"/>
                </c:manualLayout>
              </c:layout>
              <c:showVal val="1"/>
            </c:dLbl>
            <c:dLbl>
              <c:idx val="17"/>
              <c:layout>
                <c:manualLayout>
                  <c:x val="-5.0206231104546949E-17"/>
                  <c:y val="1.1198598323472838E-2"/>
                </c:manualLayout>
              </c:layout>
              <c:showVal val="1"/>
            </c:dLbl>
            <c:dLbl>
              <c:idx val="18"/>
              <c:delete val="1"/>
            </c:dLbl>
            <c:dLbl>
              <c:idx val="20"/>
              <c:delete val="1"/>
            </c:dLbl>
            <c:dLbl>
              <c:idx val="22"/>
              <c:layout>
                <c:manualLayout>
                  <c:x val="0"/>
                  <c:y val="1.3998247904341041E-2"/>
                </c:manualLayout>
              </c:layout>
              <c:showVal val="1"/>
            </c:dLbl>
            <c:dLbl>
              <c:idx val="23"/>
              <c:layout>
                <c:manualLayout>
                  <c:x val="0"/>
                  <c:y val="-1.3998247904341041E-2"/>
                </c:manualLayout>
              </c:layout>
              <c:showVal val="1"/>
            </c:dLbl>
            <c:dLbl>
              <c:idx val="24"/>
              <c:layout>
                <c:manualLayout>
                  <c:x val="0"/>
                  <c:y val="1.6797897485209257E-2"/>
                </c:manualLayout>
              </c:layout>
              <c:showVal val="1"/>
            </c:dLbl>
            <c:dLbl>
              <c:idx val="26"/>
              <c:layout>
                <c:manualLayout>
                  <c:x val="0"/>
                  <c:y val="2.5196846227813884E-2"/>
                </c:manualLayout>
              </c:layout>
              <c:showVal val="1"/>
            </c:dLbl>
            <c:dLbl>
              <c:idx val="28"/>
              <c:delete val="1"/>
            </c:dLbl>
            <c:dLbl>
              <c:idx val="30"/>
              <c:delete val="1"/>
            </c:dLbl>
            <c:dLbl>
              <c:idx val="32"/>
              <c:delete val="1"/>
            </c:dLbl>
            <c:dLbl>
              <c:idx val="33"/>
              <c:layout>
                <c:manualLayout>
                  <c:x val="-3.817725751494441E-3"/>
                  <c:y val="-3.3313089292655684E-3"/>
                </c:manualLayout>
              </c:layout>
              <c:showVal val="1"/>
            </c:dLbl>
            <c:dLbl>
              <c:idx val="34"/>
              <c:layout>
                <c:manualLayout>
                  <c:x val="-4.1078299983720624E-3"/>
                  <c:y val="0"/>
                </c:manualLayout>
              </c:layout>
              <c:showVal val="1"/>
            </c:dLbl>
            <c:dLbl>
              <c:idx val="35"/>
              <c:layout>
                <c:manualLayout>
                  <c:x val="1.2725681698235213E-3"/>
                  <c:y val="8.3989487426046269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strRef>
              <c:f>'Oil lifting USD'!$C$3:$C$59</c:f>
              <c:strCache>
                <c:ptCount val="10"/>
                <c:pt idx="0">
                  <c:v>Rokan, Chevron</c:v>
                </c:pt>
                <c:pt idx="1">
                  <c:v>Indonesia, Pertamina EP</c:v>
                </c:pt>
                <c:pt idx="2">
                  <c:v>Mahakam, Inpex</c:v>
                </c:pt>
                <c:pt idx="3">
                  <c:v>Mahakam, Total</c:v>
                </c:pt>
                <c:pt idx="4">
                  <c:v>Natuna Sea B, ConocoPhil</c:v>
                </c:pt>
                <c:pt idx="5">
                  <c:v>SE Sumatera, CNOOC</c:v>
                </c:pt>
                <c:pt idx="6">
                  <c:v>CPP, Bumi Siak Pusako</c:v>
                </c:pt>
                <c:pt idx="7">
                  <c:v>Sanga-Sanga, VICO</c:v>
                </c:pt>
                <c:pt idx="8">
                  <c:v>ONWJ, PHE</c:v>
                </c:pt>
                <c:pt idx="9">
                  <c:v>East Kalimantan, Chevron</c:v>
                </c:pt>
              </c:strCache>
            </c:strRef>
          </c:cat>
          <c:val>
            <c:numRef>
              <c:f>'Oil lifting USD'!$E$3:$E$59</c:f>
              <c:numCache>
                <c:formatCode>0.0;[Red]0.0</c:formatCode>
                <c:ptCount val="10"/>
                <c:pt idx="0">
                  <c:v>4944.9047129999999</c:v>
                </c:pt>
                <c:pt idx="1">
                  <c:v>1168.7944699999998</c:v>
                </c:pt>
                <c:pt idx="2">
                  <c:v>684.27579300000014</c:v>
                </c:pt>
                <c:pt idx="3">
                  <c:v>663.07482199999993</c:v>
                </c:pt>
                <c:pt idx="4">
                  <c:v>553.3286139999999</c:v>
                </c:pt>
                <c:pt idx="5">
                  <c:v>437.09182600000003</c:v>
                </c:pt>
                <c:pt idx="6">
                  <c:v>299.05381800000004</c:v>
                </c:pt>
                <c:pt idx="7">
                  <c:v>251.79166700000002</c:v>
                </c:pt>
                <c:pt idx="8">
                  <c:v>245.39031800000004</c:v>
                </c:pt>
                <c:pt idx="9">
                  <c:v>237.17852299999998</c:v>
                </c:pt>
              </c:numCache>
            </c:numRef>
          </c:val>
        </c:ser>
        <c:dLbls/>
        <c:axId val="33519104"/>
        <c:axId val="33520640"/>
      </c:barChart>
      <c:catAx>
        <c:axId val="3351910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id-ID"/>
          </a:p>
        </c:txPr>
        <c:crossAx val="33520640"/>
        <c:crosses val="autoZero"/>
        <c:auto val="1"/>
        <c:lblAlgn val="ctr"/>
        <c:lblOffset val="100"/>
        <c:tickLblSkip val="1"/>
      </c:catAx>
      <c:valAx>
        <c:axId val="33520640"/>
        <c:scaling>
          <c:orientation val="minMax"/>
          <c:max val="5000"/>
          <c:min val="0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33519104"/>
        <c:crosses val="autoZero"/>
        <c:crossBetween val="between"/>
      </c:valAx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plotArea>
      <c:layout>
        <c:manualLayout>
          <c:layoutTarget val="inner"/>
          <c:xMode val="edge"/>
          <c:yMode val="edge"/>
          <c:x val="6.6119378213135474E-2"/>
          <c:y val="2.6649734782592603E-2"/>
          <c:w val="0.92518412375018055"/>
          <c:h val="0.72804774736780165"/>
        </c:manualLayout>
      </c:layout>
      <c:barChart>
        <c:barDir val="col"/>
        <c:grouping val="clustered"/>
        <c:ser>
          <c:idx val="0"/>
          <c:order val="0"/>
          <c:cat>
            <c:strRef>
              <c:f>'gas lifting USD'!$C$3:$C$59</c:f>
              <c:strCache>
                <c:ptCount val="10"/>
                <c:pt idx="0">
                  <c:v>Mahakam, Total</c:v>
                </c:pt>
                <c:pt idx="1">
                  <c:v>Corridor, ConocoPhil</c:v>
                </c:pt>
                <c:pt idx="2">
                  <c:v>Sanga-Sanga, VICO</c:v>
                </c:pt>
                <c:pt idx="3">
                  <c:v>NSO, ExxonMobil</c:v>
                </c:pt>
                <c:pt idx="4">
                  <c:v>Jabung, Petrochina</c:v>
                </c:pt>
                <c:pt idx="5">
                  <c:v>Indonesia, Pertamina EP</c:v>
                </c:pt>
                <c:pt idx="6">
                  <c:v>B Block, ExxonMobil</c:v>
                </c:pt>
                <c:pt idx="7">
                  <c:v>Natuna Sea - A, Premier</c:v>
                </c:pt>
                <c:pt idx="8">
                  <c:v>East Kalimantan, Chevron</c:v>
                </c:pt>
                <c:pt idx="9">
                  <c:v>Natuna Sea B, ConocoPhil</c:v>
                </c:pt>
              </c:strCache>
            </c:strRef>
          </c:cat>
          <c:val>
            <c:numRef>
              <c:f>'gas lifting USD'!$D$3:$D$59</c:f>
            </c:numRef>
          </c:val>
        </c:ser>
        <c:ser>
          <c:idx val="1"/>
          <c:order val="1"/>
          <c:dLbls>
            <c:dLbl>
              <c:idx val="1"/>
              <c:layout>
                <c:manualLayout>
                  <c:x val="0"/>
                  <c:y val="-4.1994750656167971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3.8495188101487311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1.0498687664041993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1.749781277340326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7497812773403322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2.0997375328083937E-2"/>
                </c:manualLayout>
              </c:layout>
              <c:showVal val="1"/>
            </c:dLbl>
            <c:dLbl>
              <c:idx val="7"/>
              <c:layout>
                <c:manualLayout>
                  <c:x val="0"/>
                  <c:y val="-1.3998250218722601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2.0997375328083996E-2"/>
                </c:manualLayout>
              </c:layout>
              <c:showVal val="1"/>
            </c:dLbl>
            <c:dLbl>
              <c:idx val="10"/>
              <c:layout>
                <c:manualLayout>
                  <c:x val="0"/>
                  <c:y val="1.3998250218722662E-2"/>
                </c:manualLayout>
              </c:layout>
              <c:showVal val="1"/>
            </c:dLbl>
            <c:dLbl>
              <c:idx val="11"/>
              <c:layout>
                <c:manualLayout>
                  <c:x val="-7.8346673280123101E-17"/>
                  <c:y val="-1.3998250218722662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0997375328083996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-1.3998250218722601E-2"/>
                </c:manualLayout>
              </c:layout>
              <c:showVal val="1"/>
            </c:dLbl>
            <c:dLbl>
              <c:idx val="14"/>
              <c:layout>
                <c:manualLayout>
                  <c:x val="0"/>
                  <c:y val="1.3998250218722662E-2"/>
                </c:manualLayout>
              </c:layout>
              <c:showVal val="1"/>
            </c:dLbl>
            <c:dLbl>
              <c:idx val="16"/>
              <c:layout>
                <c:manualLayout>
                  <c:x val="0"/>
                  <c:y val="2.0997375328083996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strRef>
              <c:f>'gas lifting USD'!$C$3:$C$59</c:f>
              <c:strCache>
                <c:ptCount val="10"/>
                <c:pt idx="0">
                  <c:v>Mahakam, Total</c:v>
                </c:pt>
                <c:pt idx="1">
                  <c:v>Corridor, ConocoPhil</c:v>
                </c:pt>
                <c:pt idx="2">
                  <c:v>Sanga-Sanga, VICO</c:v>
                </c:pt>
                <c:pt idx="3">
                  <c:v>NSO, ExxonMobil</c:v>
                </c:pt>
                <c:pt idx="4">
                  <c:v>Jabung, Petrochina</c:v>
                </c:pt>
                <c:pt idx="5">
                  <c:v>Indonesia, Pertamina EP</c:v>
                </c:pt>
                <c:pt idx="6">
                  <c:v>B Block, ExxonMobil</c:v>
                </c:pt>
                <c:pt idx="7">
                  <c:v>Natuna Sea - A, Premier</c:v>
                </c:pt>
                <c:pt idx="8">
                  <c:v>East Kalimantan, Chevron</c:v>
                </c:pt>
                <c:pt idx="9">
                  <c:v>Natuna Sea B, ConocoPhil</c:v>
                </c:pt>
              </c:strCache>
            </c:strRef>
          </c:cat>
          <c:val>
            <c:numRef>
              <c:f>'gas lifting USD'!$E$3:$E$59</c:f>
              <c:numCache>
                <c:formatCode>_(* #.0.;_(* \(#.0.;_(* "-"_);_(@_ⴆ</c:formatCode>
                <c:ptCount val="10"/>
                <c:pt idx="0">
                  <c:v>2006.551968</c:v>
                </c:pt>
                <c:pt idx="1">
                  <c:v>566.13276300000007</c:v>
                </c:pt>
                <c:pt idx="2">
                  <c:v>297.631305</c:v>
                </c:pt>
                <c:pt idx="3">
                  <c:v>226.67300099999997</c:v>
                </c:pt>
                <c:pt idx="4">
                  <c:v>194.41344800000005</c:v>
                </c:pt>
                <c:pt idx="5">
                  <c:v>175.62399499999998</c:v>
                </c:pt>
                <c:pt idx="6">
                  <c:v>172.44891100000001</c:v>
                </c:pt>
                <c:pt idx="7">
                  <c:v>168.64491999999998</c:v>
                </c:pt>
                <c:pt idx="8">
                  <c:v>72.833788999999967</c:v>
                </c:pt>
                <c:pt idx="9">
                  <c:v>64.460516000000013</c:v>
                </c:pt>
              </c:numCache>
            </c:numRef>
          </c:val>
        </c:ser>
        <c:dLbls/>
        <c:axId val="33997184"/>
        <c:axId val="33998720"/>
      </c:barChart>
      <c:catAx>
        <c:axId val="3399718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33998720"/>
        <c:crosses val="autoZero"/>
        <c:auto val="1"/>
        <c:lblAlgn val="ctr"/>
        <c:lblOffset val="100"/>
        <c:tickLblSkip val="1"/>
      </c:catAx>
      <c:valAx>
        <c:axId val="33998720"/>
        <c:scaling>
          <c:orientation val="minMax"/>
          <c:max val="2000"/>
          <c:min val="0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33997184"/>
        <c:crosses val="autoZero"/>
        <c:crossBetween val="between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plotArea>
      <c:layout>
        <c:manualLayout>
          <c:layoutTarget val="inner"/>
          <c:xMode val="edge"/>
          <c:yMode val="edge"/>
          <c:x val="6.7019638693230965E-2"/>
          <c:y val="3.4934188391211776E-2"/>
          <c:w val="0.92494495533934074"/>
          <c:h val="0.71411730767288484"/>
        </c:manualLayout>
      </c:layout>
      <c:barChart>
        <c:barDir val="col"/>
        <c:grouping val="clustered"/>
        <c:ser>
          <c:idx val="0"/>
          <c:order val="0"/>
          <c:cat>
            <c:strRef>
              <c:f>'tax sort'!$B$3:$C$26</c:f>
              <c:strCache>
                <c:ptCount val="10"/>
                <c:pt idx="0">
                  <c:v>Mahakam, Inpex</c:v>
                </c:pt>
                <c:pt idx="1">
                  <c:v>Mahakam, Total</c:v>
                </c:pt>
                <c:pt idx="2">
                  <c:v>Indonesia, Pertamina EP</c:v>
                </c:pt>
                <c:pt idx="3">
                  <c:v>Corridor, ConocoPhillips</c:v>
                </c:pt>
                <c:pt idx="4">
                  <c:v>Souht Natuna Sea B, ConocoPhillips</c:v>
                </c:pt>
                <c:pt idx="5">
                  <c:v>Rokan, Chevron</c:v>
                </c:pt>
                <c:pt idx="6">
                  <c:v>Jabung, Petrochina</c:v>
                </c:pt>
                <c:pt idx="7">
                  <c:v>Natuna Sea - A, Premier</c:v>
                </c:pt>
                <c:pt idx="8">
                  <c:v>Sanga-Sanga, VICO</c:v>
                </c:pt>
                <c:pt idx="9">
                  <c:v>NSO, ExxonMobil</c:v>
                </c:pt>
              </c:strCache>
            </c:strRef>
          </c:cat>
          <c:val>
            <c:numRef>
              <c:f>'tax sort'!$D$3:$D$26</c:f>
            </c:numRef>
          </c:val>
        </c:ser>
        <c:ser>
          <c:idx val="1"/>
          <c:order val="1"/>
          <c:dLbls>
            <c:dLbl>
              <c:idx val="1"/>
              <c:layout>
                <c:manualLayout>
                  <c:x val="1.4472565768400172E-17"/>
                  <c:y val="3.3229502041521176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2.9906551837369053E-2"/>
                </c:manualLayout>
              </c:layout>
              <c:showVal val="1"/>
            </c:dLbl>
            <c:dLbl>
              <c:idx val="7"/>
              <c:layout>
                <c:manualLayout>
                  <c:x val="0"/>
                  <c:y val="4.6521302858129658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-2.9906551837369053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2.9906551837369053E-2"/>
                </c:manualLayout>
              </c:layout>
              <c:showVal val="1"/>
            </c:dLbl>
            <c:dLbl>
              <c:idx val="10"/>
              <c:layout>
                <c:manualLayout>
                  <c:x val="-5.7890263073600687E-17"/>
                  <c:y val="-2.3260651429064829E-2"/>
                </c:manualLayout>
              </c:layout>
              <c:showVal val="1"/>
            </c:dLbl>
            <c:dLbl>
              <c:idx val="11"/>
              <c:layout>
                <c:manualLayout>
                  <c:x val="-5.7890263073600687E-17"/>
                  <c:y val="4.9844253062281775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-1.3291800816608535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2.326065142906477E-2"/>
                </c:manualLayout>
              </c:layout>
              <c:showVal val="1"/>
            </c:dLbl>
            <c:dLbl>
              <c:idx val="14"/>
              <c:layout>
                <c:manualLayout>
                  <c:x val="0"/>
                  <c:y val="-1.9937701224912716E-2"/>
                </c:manualLayout>
              </c:layout>
              <c:showVal val="1"/>
            </c:dLbl>
            <c:dLbl>
              <c:idx val="15"/>
              <c:layout>
                <c:manualLayout>
                  <c:x val="0"/>
                  <c:y val="1.6614751020760592E-2"/>
                </c:manualLayout>
              </c:layout>
              <c:showVal val="1"/>
            </c:dLbl>
            <c:dLbl>
              <c:idx val="16"/>
              <c:layout>
                <c:manualLayout>
                  <c:x val="0"/>
                  <c:y val="-2.9906551837369053E-2"/>
                </c:manualLayout>
              </c:layout>
              <c:showVal val="1"/>
            </c:dLbl>
            <c:dLbl>
              <c:idx val="17"/>
              <c:layout>
                <c:manualLayout>
                  <c:x val="0"/>
                  <c:y val="1.9937701224912716E-2"/>
                </c:manualLayout>
              </c:layout>
              <c:showVal val="1"/>
            </c:dLbl>
            <c:dLbl>
              <c:idx val="18"/>
              <c:layout>
                <c:manualLayout>
                  <c:x val="0"/>
                  <c:y val="-1.3291800816608473E-2"/>
                </c:manualLayout>
              </c:layout>
              <c:showVal val="1"/>
            </c:dLbl>
            <c:dLbl>
              <c:idx val="19"/>
              <c:layout>
                <c:manualLayout>
                  <c:x val="0"/>
                  <c:y val="1.3291800816608473E-2"/>
                </c:manualLayout>
              </c:layout>
              <c:showVal val="1"/>
            </c:dLbl>
            <c:dLbl>
              <c:idx val="20"/>
              <c:layout>
                <c:manualLayout>
                  <c:x val="-1.1578052614720135E-16"/>
                  <c:y val="-9.9688506124563561E-3"/>
                </c:manualLayout>
              </c:layout>
              <c:showVal val="1"/>
            </c:dLbl>
            <c:dLbl>
              <c:idx val="21"/>
              <c:layout>
                <c:manualLayout>
                  <c:x val="0"/>
                  <c:y val="6.6459004083042374E-3"/>
                </c:manualLayout>
              </c:layout>
              <c:showVal val="1"/>
            </c:dLbl>
            <c:dLbl>
              <c:idx val="22"/>
              <c:layout>
                <c:manualLayout>
                  <c:x val="0"/>
                  <c:y val="2.326065142906477E-2"/>
                </c:manualLayout>
              </c:layout>
              <c:showVal val="1"/>
            </c:dLbl>
            <c:dLbl>
              <c:idx val="23"/>
              <c:layout>
                <c:manualLayout>
                  <c:x val="0"/>
                  <c:y val="-1.329180081660841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strRef>
              <c:f>'tax sort'!$B$3:$C$26</c:f>
              <c:strCache>
                <c:ptCount val="10"/>
                <c:pt idx="0">
                  <c:v>Mahakam, Inpex</c:v>
                </c:pt>
                <c:pt idx="1">
                  <c:v>Mahakam, Total</c:v>
                </c:pt>
                <c:pt idx="2">
                  <c:v>Indonesia, Pertamina EP</c:v>
                </c:pt>
                <c:pt idx="3">
                  <c:v>Corridor, ConocoPhillips</c:v>
                </c:pt>
                <c:pt idx="4">
                  <c:v>Souht Natuna Sea B, ConocoPhillips</c:v>
                </c:pt>
                <c:pt idx="5">
                  <c:v>Rokan, Chevron</c:v>
                </c:pt>
                <c:pt idx="6">
                  <c:v>Jabung, Petrochina</c:v>
                </c:pt>
                <c:pt idx="7">
                  <c:v>Natuna Sea - A, Premier</c:v>
                </c:pt>
                <c:pt idx="8">
                  <c:v>Sanga-Sanga, VICO</c:v>
                </c:pt>
                <c:pt idx="9">
                  <c:v>NSO, ExxonMobil</c:v>
                </c:pt>
              </c:strCache>
            </c:strRef>
          </c:cat>
          <c:val>
            <c:numRef>
              <c:f>'tax sort'!$E$3:$E$26</c:f>
              <c:numCache>
                <c:formatCode>_(* #.0.;_(* \(#.0.;_(* "-"_);_(@_ⴆ</c:formatCode>
                <c:ptCount val="10"/>
                <c:pt idx="0">
                  <c:v>767.46199999999988</c:v>
                </c:pt>
                <c:pt idx="1">
                  <c:v>753.46199999999988</c:v>
                </c:pt>
                <c:pt idx="2">
                  <c:v>635.31697000000008</c:v>
                </c:pt>
                <c:pt idx="3">
                  <c:v>460.85300000000001</c:v>
                </c:pt>
                <c:pt idx="4">
                  <c:v>401.04</c:v>
                </c:pt>
                <c:pt idx="5">
                  <c:v>357.48599999999993</c:v>
                </c:pt>
                <c:pt idx="6">
                  <c:v>194.97800000000001</c:v>
                </c:pt>
                <c:pt idx="7">
                  <c:v>159.118413</c:v>
                </c:pt>
                <c:pt idx="8">
                  <c:v>115.60888499999999</c:v>
                </c:pt>
                <c:pt idx="9">
                  <c:v>109.374</c:v>
                </c:pt>
              </c:numCache>
            </c:numRef>
          </c:val>
        </c:ser>
        <c:dLbls/>
        <c:axId val="34348032"/>
        <c:axId val="34353920"/>
      </c:barChart>
      <c:catAx>
        <c:axId val="34348032"/>
        <c:scaling>
          <c:orientation val="minMax"/>
        </c:scaling>
        <c:axPos val="b"/>
        <c:tickLblPos val="nextTo"/>
        <c:txPr>
          <a:bodyPr/>
          <a:lstStyle/>
          <a:p>
            <a:pPr>
              <a:defRPr sz="1300"/>
            </a:pPr>
            <a:endParaRPr lang="id-ID"/>
          </a:p>
        </c:txPr>
        <c:crossAx val="34353920"/>
        <c:crosses val="autoZero"/>
        <c:auto val="1"/>
        <c:lblAlgn val="ctr"/>
        <c:lblOffset val="100"/>
        <c:tickLblSkip val="1"/>
      </c:catAx>
      <c:valAx>
        <c:axId val="34353920"/>
        <c:scaling>
          <c:orientation val="minMax"/>
          <c:max val="800"/>
          <c:min val="0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34348032"/>
        <c:crosses val="autoZero"/>
        <c:crossBetween val="between"/>
      </c:valAx>
    </c:plotArea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45C13-FF0C-48CB-BED3-31397D96C86F}" type="datetimeFigureOut">
              <a:rPr lang="en-GB" smtClean="0"/>
              <a:pPr/>
              <a:t>14/05/2013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C010C-84AB-4DF8-B384-761693BF7EA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3119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EC1BB-AA03-43FE-BF90-F28A0D98E325}" type="datetimeFigureOut">
              <a:rPr lang="id-ID" smtClean="0"/>
              <a:t>14/05/2013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884F3-E180-4CDF-9779-A367948D04FF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884F3-E180-4CDF-9779-A367948D04FF}" type="slidenum">
              <a:rPr lang="id-ID" smtClean="0"/>
              <a:t>10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at of Arms 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139952" y="56586"/>
            <a:ext cx="849657" cy="924142"/>
          </a:xfrm>
          <a:prstGeom prst="rect">
            <a:avLst/>
          </a:prstGeom>
        </p:spPr>
      </p:pic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366464" y="1057746"/>
            <a:ext cx="838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Tahoma" pitchFamily="34" charset="0"/>
              </a:rPr>
              <a:t>KEMENTERIAN KOORDINATOR BIDANG </a:t>
            </a:r>
            <a:r>
              <a:rPr lang="en-US" sz="2200" b="1" dirty="0" smtClean="0">
                <a:latin typeface="Tahoma" pitchFamily="34" charset="0"/>
              </a:rPr>
              <a:t>PEREKONOMIAN</a:t>
            </a:r>
          </a:p>
          <a:p>
            <a:pPr algn="ctr"/>
            <a:r>
              <a:rPr lang="en-US" sz="1800" b="1" dirty="0" smtClean="0">
                <a:latin typeface="Tahoma" pitchFamily="34" charset="0"/>
              </a:rPr>
              <a:t>SEKRETARIAT</a:t>
            </a:r>
            <a:r>
              <a:rPr lang="en-US" sz="1800" b="1" baseline="0" dirty="0" smtClean="0">
                <a:latin typeface="Tahoma" pitchFamily="34" charset="0"/>
              </a:rPr>
              <a:t> EITI INDONESIA</a:t>
            </a:r>
            <a:endParaRPr lang="en-US" sz="1800" b="1" dirty="0">
              <a:latin typeface="Tahoma" pitchFamily="34" charset="0"/>
            </a:endParaRPr>
          </a:p>
        </p:txBody>
      </p:sp>
      <p:pic>
        <p:nvPicPr>
          <p:cNvPr id="13" name="Picture 12" descr="EITI Indonesia Short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995936" y="6396087"/>
            <a:ext cx="1138238" cy="345281"/>
          </a:xfrm>
          <a:prstGeom prst="rect">
            <a:avLst/>
          </a:prstGeom>
        </p:spPr>
      </p:pic>
      <p:grpSp>
        <p:nvGrpSpPr>
          <p:cNvPr id="26" name="Group 25"/>
          <p:cNvGrpSpPr/>
          <p:nvPr userDrawn="1"/>
        </p:nvGrpSpPr>
        <p:grpSpPr>
          <a:xfrm>
            <a:off x="107504" y="1844824"/>
            <a:ext cx="8873186" cy="3024336"/>
            <a:chOff x="107504" y="1844824"/>
            <a:chExt cx="8873186" cy="3024336"/>
          </a:xfrm>
        </p:grpSpPr>
        <p:sp>
          <p:nvSpPr>
            <p:cNvPr id="14" name="Rectangle 3"/>
            <p:cNvSpPr>
              <a:spLocks noChangeArrowheads="1"/>
            </p:cNvSpPr>
            <p:nvPr userDrawn="1"/>
          </p:nvSpPr>
          <p:spPr bwMode="auto">
            <a:xfrm>
              <a:off x="7646742" y="1844824"/>
              <a:ext cx="885698" cy="3024336"/>
            </a:xfrm>
            <a:prstGeom prst="rect">
              <a:avLst/>
            </a:prstGeom>
            <a:solidFill>
              <a:srgbClr val="BFE9F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15" name="Rectangle 4"/>
            <p:cNvSpPr>
              <a:spLocks noChangeArrowheads="1"/>
            </p:cNvSpPr>
            <p:nvPr userDrawn="1"/>
          </p:nvSpPr>
          <p:spPr bwMode="auto">
            <a:xfrm>
              <a:off x="1090413" y="1844824"/>
              <a:ext cx="6937971" cy="3024336"/>
            </a:xfrm>
            <a:prstGeom prst="rect">
              <a:avLst/>
            </a:prstGeom>
            <a:solidFill>
              <a:srgbClr val="0050AA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id-ID" sz="2600" dirty="0" smtClean="0"/>
                <a:t> </a:t>
              </a:r>
              <a:endParaRPr lang="id-ID" sz="2600" dirty="0"/>
            </a:p>
          </p:txBody>
        </p:sp>
        <p:sp>
          <p:nvSpPr>
            <p:cNvPr id="16" name="Rectangle 5"/>
            <p:cNvSpPr>
              <a:spLocks noChangeArrowheads="1"/>
            </p:cNvSpPr>
            <p:nvPr userDrawn="1"/>
          </p:nvSpPr>
          <p:spPr bwMode="auto">
            <a:xfrm>
              <a:off x="7956376" y="1844824"/>
              <a:ext cx="144016" cy="3024336"/>
            </a:xfrm>
            <a:prstGeom prst="rect">
              <a:avLst/>
            </a:prstGeom>
            <a:solidFill>
              <a:srgbClr val="0050AA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17" name="Rectangle 6"/>
            <p:cNvSpPr>
              <a:spLocks noChangeArrowheads="1"/>
            </p:cNvSpPr>
            <p:nvPr userDrawn="1"/>
          </p:nvSpPr>
          <p:spPr bwMode="auto">
            <a:xfrm>
              <a:off x="755576" y="1844824"/>
              <a:ext cx="360040" cy="3024336"/>
            </a:xfrm>
            <a:prstGeom prst="rect">
              <a:avLst/>
            </a:prstGeom>
            <a:solidFill>
              <a:srgbClr val="009DD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18" name="Rectangle 7"/>
            <p:cNvSpPr>
              <a:spLocks noChangeArrowheads="1"/>
            </p:cNvSpPr>
            <p:nvPr userDrawn="1"/>
          </p:nvSpPr>
          <p:spPr bwMode="auto">
            <a:xfrm>
              <a:off x="107504" y="1844824"/>
              <a:ext cx="590466" cy="3024336"/>
            </a:xfrm>
            <a:prstGeom prst="rect">
              <a:avLst/>
            </a:prstGeom>
            <a:solidFill>
              <a:srgbClr val="5C2AA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19" name="Rectangle 8"/>
            <p:cNvSpPr>
              <a:spLocks noChangeArrowheads="1"/>
            </p:cNvSpPr>
            <p:nvPr userDrawn="1"/>
          </p:nvSpPr>
          <p:spPr bwMode="auto">
            <a:xfrm>
              <a:off x="8316416" y="1844824"/>
              <a:ext cx="664274" cy="3024336"/>
            </a:xfrm>
            <a:prstGeom prst="rect">
              <a:avLst/>
            </a:prstGeom>
            <a:solidFill>
              <a:srgbClr val="009DD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</p:grp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1115616" y="2780928"/>
            <a:ext cx="6912768" cy="1143000"/>
          </a:xfrm>
        </p:spPr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15616" y="4941168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07504" y="469776"/>
            <a:ext cx="288032" cy="5983560"/>
            <a:chOff x="162920" y="692696"/>
            <a:chExt cx="314894" cy="5479504"/>
          </a:xfrm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395786" y="692696"/>
              <a:ext cx="82028" cy="5479504"/>
            </a:xfrm>
            <a:prstGeom prst="rect">
              <a:avLst/>
            </a:prstGeom>
            <a:solidFill>
              <a:srgbClr val="D4CFCA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auto">
            <a:xfrm>
              <a:off x="258170" y="692696"/>
              <a:ext cx="219643" cy="5479504"/>
            </a:xfrm>
            <a:prstGeom prst="rect">
              <a:avLst/>
            </a:prstGeom>
            <a:solidFill>
              <a:srgbClr val="0050AA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auto">
            <a:xfrm>
              <a:off x="162920" y="692696"/>
              <a:ext cx="95250" cy="5479504"/>
            </a:xfrm>
            <a:prstGeom prst="rect">
              <a:avLst/>
            </a:prstGeom>
            <a:solidFill>
              <a:srgbClr val="009DD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/>
            </a:p>
          </p:txBody>
        </p:sp>
      </p:grpSp>
      <p:pic>
        <p:nvPicPr>
          <p:cNvPr id="11" name="Picture 10" descr="EITI Indonesia Short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7504" y="44624"/>
            <a:ext cx="1186891" cy="360040"/>
          </a:xfrm>
          <a:prstGeom prst="rect">
            <a:avLst/>
          </a:prstGeom>
        </p:spPr>
      </p:pic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Tex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669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>
                <a:latin typeface="+mn-lt"/>
              </a:defRPr>
            </a:lvl1pPr>
            <a:lvl2pPr algn="l">
              <a:defRPr sz="2800">
                <a:latin typeface="+mn-lt"/>
              </a:defRPr>
            </a:lvl2pPr>
            <a:lvl3pPr algn="l">
              <a:defRPr sz="2400">
                <a:latin typeface="+mn-lt"/>
              </a:defRPr>
            </a:lvl3pPr>
            <a:lvl4pPr algn="l">
              <a:defRPr sz="2000">
                <a:latin typeface="+mn-lt"/>
              </a:defRPr>
            </a:lvl4pPr>
            <a:lvl5pPr algn="l">
              <a:defRPr sz="20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09BE6-3EBF-4856-853A-1E9A4B45BDE0}" type="datetimeFigureOut">
              <a:rPr lang="en-GB" smtClean="0"/>
              <a:pPr/>
              <a:t>14/05/2013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50597-FB42-4A50-87E9-0F57614FDE1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36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SOSIALISASI</a:t>
            </a:r>
            <a:br>
              <a:rPr lang="en-GB" dirty="0" smtClean="0"/>
            </a:br>
            <a:r>
              <a:rPr lang="en-GB" dirty="0" smtClean="0"/>
              <a:t>LAPORAN EITI INDONESIA </a:t>
            </a:r>
            <a:br>
              <a:rPr lang="en-GB" dirty="0" smtClean="0"/>
            </a:br>
            <a:r>
              <a:rPr lang="en-GB" dirty="0" smtClean="0"/>
              <a:t>PERTAMA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700736"/>
            <a:ext cx="6400800" cy="1752600"/>
          </a:xfrm>
        </p:spPr>
        <p:txBody>
          <a:bodyPr anchor="ctr"/>
          <a:lstStyle/>
          <a:p>
            <a:pPr algn="ctr">
              <a:buNone/>
            </a:pPr>
            <a:r>
              <a:rPr lang="en-GB" dirty="0" smtClean="0"/>
              <a:t>HOTEL MERCURE ANCOL</a:t>
            </a:r>
          </a:p>
          <a:p>
            <a:pPr algn="ctr">
              <a:buNone/>
            </a:pPr>
            <a:r>
              <a:rPr lang="en-GB" dirty="0" smtClean="0"/>
              <a:t>14 MEI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Hasil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Rekonsiliasi</a:t>
            </a:r>
            <a:r>
              <a:rPr lang="en-US" sz="2800" b="1" dirty="0" smtClean="0"/>
              <a:t> - Batubara</a:t>
            </a:r>
            <a:endParaRPr lang="en-US" sz="28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961108"/>
              </p:ext>
            </p:extLst>
          </p:nvPr>
        </p:nvGraphicFramePr>
        <p:xfrm>
          <a:off x="971600" y="1397000"/>
          <a:ext cx="6768752" cy="4120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188"/>
                <a:gridCol w="1692188"/>
                <a:gridCol w="1692188"/>
                <a:gridCol w="1692188"/>
              </a:tblGrid>
              <a:tr h="107328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Aliran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Penerimaan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Perusahaan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Pemerintah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Perbedaan</a:t>
                      </a:r>
                      <a:endParaRPr lang="en-US" dirty="0"/>
                    </a:p>
                  </a:txBody>
                  <a:tcPr anchor="ctr"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1,109,956.93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1,294,089.79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-272,941.16</a:t>
                      </a:r>
                    </a:p>
                  </a:txBody>
                  <a:tcPr marL="9525" marR="9525" marT="9525" marB="0" anchor="ctr"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smtClean="0"/>
                        <a:t>PBB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6,281.92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2,690.69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2,879.00</a:t>
                      </a:r>
                    </a:p>
                  </a:txBody>
                  <a:tcPr marL="9525" marR="9525" marT="9525" marB="0" anchor="ctr"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Royalti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938,167.18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958,992.68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-20,825.50</a:t>
                      </a:r>
                    </a:p>
                  </a:txBody>
                  <a:tcPr marL="9525" marR="9525" marT="9525" marB="0" anchor="ctr"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smtClean="0"/>
                        <a:t>PHT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215,581.62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248,382.03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-32,800.41</a:t>
                      </a:r>
                    </a:p>
                  </a:txBody>
                  <a:tcPr marL="9525" marR="9525" marT="9525" marB="0" anchor="ctr"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Iuran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Tetap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2,368.56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2,273.38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95.14</a:t>
                      </a:r>
                    </a:p>
                  </a:txBody>
                  <a:tcPr marL="9525" marR="9525" marT="9525" marB="0" anchor="ctr"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Dividen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63,063.72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63,063.72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2,335,419.93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2,569,492.28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-323,592.92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56176" y="9087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ribuan</a:t>
            </a:r>
            <a:r>
              <a:rPr lang="en-US" dirty="0" smtClean="0"/>
              <a:t> USD)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566124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600" dirty="0" err="1" smtClean="0"/>
              <a:t>Perbedaan</a:t>
            </a:r>
            <a:r>
              <a:rPr lang="en-US" sz="1600" dirty="0" smtClean="0"/>
              <a:t> </a:t>
            </a:r>
            <a:r>
              <a:rPr lang="en-US" sz="1600" dirty="0" err="1" smtClean="0"/>
              <a:t>untuk</a:t>
            </a:r>
            <a:r>
              <a:rPr lang="en-US" sz="1600" dirty="0" smtClean="0"/>
              <a:t> </a:t>
            </a:r>
            <a:r>
              <a:rPr lang="en-US" sz="1600" dirty="0" err="1" smtClean="0"/>
              <a:t>PPh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PBB </a:t>
            </a:r>
            <a:r>
              <a:rPr lang="en-US" sz="1600" dirty="0" err="1" smtClean="0"/>
              <a:t>tidak</a:t>
            </a:r>
            <a:r>
              <a:rPr lang="en-US" sz="1600" dirty="0" smtClean="0"/>
              <a:t> </a:t>
            </a:r>
            <a:r>
              <a:rPr lang="en-US" sz="1600" dirty="0" err="1" smtClean="0"/>
              <a:t>termasuk</a:t>
            </a:r>
            <a:r>
              <a:rPr lang="en-US" sz="1600" dirty="0" smtClean="0"/>
              <a:t> </a:t>
            </a:r>
            <a:r>
              <a:rPr lang="en-US" sz="1600" dirty="0" err="1" smtClean="0"/>
              <a:t>perbedaan</a:t>
            </a:r>
            <a:r>
              <a:rPr lang="en-US" sz="1600" dirty="0" smtClean="0"/>
              <a:t> yang </a:t>
            </a:r>
            <a:r>
              <a:rPr lang="en-US" sz="1600" dirty="0" err="1" smtClean="0"/>
              <a:t>timbul</a:t>
            </a:r>
            <a:r>
              <a:rPr lang="en-US" sz="1600" dirty="0" smtClean="0"/>
              <a:t> </a:t>
            </a:r>
            <a:r>
              <a:rPr lang="en-US" sz="1600" dirty="0" err="1" smtClean="0"/>
              <a:t>akibat</a:t>
            </a:r>
            <a:r>
              <a:rPr lang="en-US" sz="1600" dirty="0" smtClean="0"/>
              <a:t> </a:t>
            </a:r>
            <a:r>
              <a:rPr lang="en-US" sz="1600" dirty="0" err="1" smtClean="0"/>
              <a:t>belum</a:t>
            </a:r>
            <a:r>
              <a:rPr lang="en-US" sz="1600" dirty="0" smtClean="0"/>
              <a:t> </a:t>
            </a:r>
            <a:r>
              <a:rPr lang="en-US" sz="1600" dirty="0" err="1" smtClean="0"/>
              <a:t>diberikannya</a:t>
            </a:r>
            <a:r>
              <a:rPr lang="en-US" sz="1600" dirty="0" smtClean="0"/>
              <a:t> </a:t>
            </a:r>
            <a:r>
              <a:rPr lang="en-US" sz="1600" dirty="0" err="1" smtClean="0"/>
              <a:t>informasi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DJP </a:t>
            </a:r>
            <a:r>
              <a:rPr lang="en-US" sz="1600" dirty="0" err="1" smtClean="0"/>
              <a:t>karena</a:t>
            </a:r>
            <a:r>
              <a:rPr lang="en-US" sz="1600" dirty="0" smtClean="0"/>
              <a:t> DJP </a:t>
            </a:r>
            <a:r>
              <a:rPr lang="en-US" sz="1600" dirty="0" err="1" smtClean="0"/>
              <a:t>belum</a:t>
            </a:r>
            <a:r>
              <a:rPr lang="en-US" sz="1600" dirty="0" smtClean="0"/>
              <a:t> </a:t>
            </a:r>
            <a:r>
              <a:rPr lang="en-US" sz="1600" dirty="0" err="1" smtClean="0"/>
              <a:t>menerima</a:t>
            </a:r>
            <a:r>
              <a:rPr lang="en-US" sz="1600" dirty="0" smtClean="0"/>
              <a:t> </a:t>
            </a:r>
            <a:r>
              <a:rPr lang="en-US" sz="1600" dirty="0" err="1" smtClean="0"/>
              <a:t>lembar</a:t>
            </a:r>
            <a:r>
              <a:rPr lang="en-US" sz="1600" dirty="0" smtClean="0"/>
              <a:t> </a:t>
            </a:r>
            <a:r>
              <a:rPr lang="en-US" sz="1600" dirty="0" err="1" smtClean="0"/>
              <a:t>otorisasi</a:t>
            </a:r>
            <a:r>
              <a:rPr lang="en-US" sz="1600" dirty="0" smtClean="0"/>
              <a:t> </a:t>
            </a:r>
            <a:r>
              <a:rPr lang="en-US" sz="1600" dirty="0" err="1" smtClean="0"/>
              <a:t>pajak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</a:t>
            </a:r>
            <a:r>
              <a:rPr lang="en-US" sz="1600" dirty="0" err="1" smtClean="0"/>
              <a:t>perusahaan</a:t>
            </a:r>
            <a:r>
              <a:rPr lang="en-US" sz="1600" dirty="0" smtClean="0"/>
              <a:t> </a:t>
            </a:r>
            <a:r>
              <a:rPr lang="en-US" sz="1600" dirty="0" err="1" smtClean="0"/>
              <a:t>atau</a:t>
            </a:r>
            <a:r>
              <a:rPr lang="en-US" sz="1600" dirty="0" smtClean="0"/>
              <a:t> </a:t>
            </a:r>
            <a:r>
              <a:rPr lang="en-US" sz="1600" dirty="0" err="1" smtClean="0"/>
              <a:t>otorisasi</a:t>
            </a:r>
            <a:r>
              <a:rPr lang="en-US" sz="1600" dirty="0" smtClean="0"/>
              <a:t> yang </a:t>
            </a:r>
            <a:r>
              <a:rPr lang="en-US" sz="1600" dirty="0" err="1" smtClean="0"/>
              <a:t>diberikan</a:t>
            </a:r>
            <a:r>
              <a:rPr lang="en-US" sz="1600" dirty="0" smtClean="0"/>
              <a:t> </a:t>
            </a:r>
            <a:r>
              <a:rPr lang="en-US" sz="1600" dirty="0" err="1" smtClean="0"/>
              <a:t>masih</a:t>
            </a:r>
            <a:r>
              <a:rPr lang="en-US" sz="1600" dirty="0" smtClean="0"/>
              <a:t> </a:t>
            </a:r>
            <a:r>
              <a:rPr lang="en-US" sz="1600" dirty="0" err="1" smtClean="0"/>
              <a:t>dianggap</a:t>
            </a:r>
            <a:r>
              <a:rPr lang="en-US" sz="1600" dirty="0" smtClean="0"/>
              <a:t> </a:t>
            </a:r>
            <a:r>
              <a:rPr lang="en-US" sz="1600" dirty="0" err="1" smtClean="0"/>
              <a:t>belum</a:t>
            </a:r>
            <a:r>
              <a:rPr lang="en-US" sz="1600" dirty="0" smtClean="0"/>
              <a:t> </a:t>
            </a:r>
            <a:r>
              <a:rPr lang="en-US" sz="1600" dirty="0" err="1" smtClean="0"/>
              <a:t>tepat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203717"/>
            <a:ext cx="7920880" cy="4503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000" dirty="0" smtClean="0"/>
              <a:t>Dari </a:t>
            </a:r>
            <a:r>
              <a:rPr lang="en-US" sz="2000" dirty="0" err="1" smtClean="0"/>
              <a:t>pelaporan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,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disimpulkan</a:t>
            </a:r>
            <a:r>
              <a:rPr lang="en-US" sz="2000" dirty="0" smtClean="0"/>
              <a:t> </a:t>
            </a:r>
            <a:r>
              <a:rPr lang="en-US" sz="2000" dirty="0" err="1" smtClean="0"/>
              <a:t>beberapa</a:t>
            </a:r>
            <a:r>
              <a:rPr lang="en-US" sz="2000" dirty="0" smtClean="0"/>
              <a:t> </a:t>
            </a:r>
            <a:r>
              <a:rPr lang="en-US" sz="2000" dirty="0" err="1" smtClean="0"/>
              <a:t>perbaikan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pelaporan</a:t>
            </a:r>
            <a:r>
              <a:rPr lang="en-US" sz="2000" dirty="0" smtClean="0"/>
              <a:t> </a:t>
            </a:r>
            <a:r>
              <a:rPr lang="en-US" sz="2000" dirty="0" err="1" smtClean="0"/>
              <a:t>selanjutnya</a:t>
            </a:r>
            <a:r>
              <a:rPr lang="en-US" sz="2000" dirty="0" smtClean="0"/>
              <a:t>:</a:t>
            </a:r>
          </a:p>
          <a:p>
            <a:pPr marL="225425" indent="-225425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smtClean="0"/>
              <a:t>Detail </a:t>
            </a:r>
            <a:r>
              <a:rPr lang="en-US" sz="2000" dirty="0" err="1" smtClean="0"/>
              <a:t>pada</a:t>
            </a:r>
            <a:r>
              <a:rPr lang="en-US" sz="2000" dirty="0" smtClean="0"/>
              <a:t> template </a:t>
            </a:r>
            <a:r>
              <a:rPr lang="en-US" sz="2000" dirty="0" err="1" smtClean="0"/>
              <a:t>pelaporan</a:t>
            </a:r>
            <a:r>
              <a:rPr lang="en-US" sz="2000" dirty="0" smtClean="0"/>
              <a:t> (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dijelaskan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sesi</a:t>
            </a:r>
            <a:r>
              <a:rPr lang="en-US" sz="2000" dirty="0" smtClean="0"/>
              <a:t> </a:t>
            </a:r>
            <a:r>
              <a:rPr lang="en-US" sz="2000" dirty="0" err="1" smtClean="0"/>
              <a:t>berikutnya</a:t>
            </a:r>
            <a:r>
              <a:rPr lang="en-US" sz="2000" dirty="0" smtClean="0"/>
              <a:t>)</a:t>
            </a:r>
          </a:p>
          <a:p>
            <a:pPr marL="225425" indent="-225425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Pemahaman</a:t>
            </a:r>
            <a:r>
              <a:rPr lang="en-US" sz="2000" dirty="0" smtClean="0"/>
              <a:t> </a:t>
            </a:r>
            <a:r>
              <a:rPr lang="en-US" sz="2000" dirty="0" err="1" smtClean="0"/>
              <a:t>mengenai</a:t>
            </a:r>
            <a:r>
              <a:rPr lang="en-US" sz="2000" dirty="0" smtClean="0"/>
              <a:t> basis data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pelaporan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endParaRPr lang="en-US" sz="2000" dirty="0" smtClean="0"/>
          </a:p>
          <a:p>
            <a:pPr marL="225425" indent="-225425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Penggunaan</a:t>
            </a:r>
            <a:r>
              <a:rPr lang="en-US" sz="2000" dirty="0" smtClean="0"/>
              <a:t> </a:t>
            </a:r>
            <a:r>
              <a:rPr lang="en-US" sz="2000" dirty="0" err="1" smtClean="0"/>
              <a:t>mata</a:t>
            </a:r>
            <a:r>
              <a:rPr lang="en-US" sz="2000" dirty="0" smtClean="0"/>
              <a:t> </a:t>
            </a:r>
            <a:r>
              <a:rPr lang="en-US" sz="2000" dirty="0" err="1" smtClean="0"/>
              <a:t>uang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sebenarnya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laporan</a:t>
            </a:r>
            <a:endParaRPr lang="en-US" sz="2000" dirty="0" smtClean="0"/>
          </a:p>
          <a:p>
            <a:pPr marL="225425" indent="-225425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Penyerahan</a:t>
            </a:r>
            <a:r>
              <a:rPr lang="en-US" sz="2000" dirty="0" smtClean="0"/>
              <a:t> </a:t>
            </a:r>
            <a:r>
              <a:rPr lang="en-US" sz="2000" dirty="0" err="1" smtClean="0"/>
              <a:t>surat</a:t>
            </a:r>
            <a:r>
              <a:rPr lang="en-US" sz="2000" dirty="0" smtClean="0"/>
              <a:t> </a:t>
            </a:r>
            <a:r>
              <a:rPr lang="en-US" sz="2000" dirty="0" err="1" smtClean="0"/>
              <a:t>otorisasi</a:t>
            </a:r>
            <a:r>
              <a:rPr lang="en-US" sz="2000" dirty="0" smtClean="0"/>
              <a:t> </a:t>
            </a:r>
            <a:r>
              <a:rPr lang="en-US" sz="2000" dirty="0" err="1" smtClean="0"/>
              <a:t>pajak</a:t>
            </a:r>
            <a:r>
              <a:rPr lang="en-US" sz="2000" dirty="0" smtClean="0"/>
              <a:t>, </a:t>
            </a:r>
            <a:r>
              <a:rPr lang="en-US" sz="2000" dirty="0" err="1" smtClean="0"/>
              <a:t>berikut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NPWP </a:t>
            </a:r>
            <a:r>
              <a:rPr lang="en-US" sz="2000" dirty="0" err="1" smtClean="0"/>
              <a:t>dan</a:t>
            </a:r>
            <a:r>
              <a:rPr lang="en-US" sz="2000" dirty="0" smtClean="0"/>
              <a:t> NOP yang </a:t>
            </a:r>
            <a:r>
              <a:rPr lang="en-US" sz="2000" dirty="0" err="1" smtClean="0"/>
              <a:t>lengkap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benar</a:t>
            </a:r>
            <a:endParaRPr lang="en-US" sz="2000" dirty="0" smtClean="0"/>
          </a:p>
          <a:p>
            <a:pPr marL="225425" indent="-225425">
              <a:spcAft>
                <a:spcPts val="1000"/>
              </a:spcAft>
              <a:buFont typeface="Arial" pitchFamily="34" charset="0"/>
              <a:buChar char="•"/>
            </a:pPr>
            <a:endParaRPr lang="en-US" sz="2000" dirty="0" smtClean="0"/>
          </a:p>
          <a:p>
            <a:pPr>
              <a:spcAft>
                <a:spcPts val="1000"/>
              </a:spcAft>
            </a:pPr>
            <a:endParaRPr lang="en-US" sz="2000" dirty="0" smtClean="0"/>
          </a:p>
          <a:p>
            <a:pPr>
              <a:spcAft>
                <a:spcPts val="1000"/>
              </a:spcAft>
            </a:pPr>
            <a:endParaRPr lang="en-US" sz="2000" dirty="0" smtClean="0"/>
          </a:p>
          <a:p>
            <a:pPr>
              <a:spcAft>
                <a:spcPts val="1000"/>
              </a:spcAft>
            </a:pPr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39552" y="47667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Perbaikan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untuk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Pelaporan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Kedua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d-ID" sz="4600" dirty="0" smtClean="0"/>
          </a:p>
          <a:p>
            <a:pPr marL="0" indent="0" algn="ctr">
              <a:buNone/>
            </a:pPr>
            <a:r>
              <a:rPr lang="id-ID" sz="4600" dirty="0" smtClean="0"/>
              <a:t>MINYAK DAN GAS BUMI</a:t>
            </a:r>
            <a:endParaRPr lang="en-US" sz="4600" dirty="0"/>
          </a:p>
        </p:txBody>
      </p:sp>
    </p:spTree>
    <p:extLst>
      <p:ext uri="{BB962C8B-B14F-4D97-AF65-F5344CB8AC3E}">
        <p14:creationId xmlns:p14="http://schemas.microsoft.com/office/powerpoint/2010/main" xmlns="" val="252838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r>
              <a:rPr lang="id-ID" dirty="0" smtClean="0"/>
              <a:t>OUTLINE PRESENTASI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435280" cy="4968552"/>
          </a:xfrm>
        </p:spPr>
        <p:txBody>
          <a:bodyPr>
            <a:normAutofit fontScale="92500"/>
          </a:bodyPr>
          <a:lstStyle/>
          <a:p>
            <a:pPr marL="265113" indent="-265113"/>
            <a:r>
              <a:rPr lang="id-ID" sz="3000" dirty="0" smtClean="0"/>
              <a:t>Gambaran Umum Aliran Penerimaan Negara atas Kontrak Kerja Sama Migas (KKS)</a:t>
            </a:r>
          </a:p>
          <a:p>
            <a:pPr marL="265113" indent="-265113"/>
            <a:r>
              <a:rPr lang="id-ID" sz="3000" dirty="0" smtClean="0"/>
              <a:t>Entitas yang melapor dalam Laporan Pertama ini</a:t>
            </a:r>
          </a:p>
          <a:p>
            <a:pPr marL="265113" indent="-265113"/>
            <a:r>
              <a:rPr lang="id-ID" sz="3000" dirty="0" smtClean="0"/>
              <a:t>Penerimaan Negara atas migas tiap Kontraktor KKS (KKKS):</a:t>
            </a:r>
          </a:p>
          <a:p>
            <a:pPr lvl="1">
              <a:buFontTx/>
              <a:buChar char="-"/>
            </a:pPr>
            <a:r>
              <a:rPr lang="id-ID" sz="2600" dirty="0" smtClean="0"/>
              <a:t>in-kind minyak dan gas bumi (Lifting)</a:t>
            </a:r>
          </a:p>
          <a:p>
            <a:pPr lvl="1">
              <a:buFontTx/>
              <a:buChar char="-"/>
            </a:pPr>
            <a:r>
              <a:rPr lang="id-ID" sz="2600" dirty="0" smtClean="0"/>
              <a:t>nilai USD minyak dan gas bumi (Lifting dan Pajak)</a:t>
            </a:r>
          </a:p>
          <a:p>
            <a:pPr marL="265113" indent="-265113"/>
            <a:r>
              <a:rPr lang="id-ID" sz="3000" dirty="0" smtClean="0"/>
              <a:t>Total Kontribusi 57 KKKS Produksi</a:t>
            </a:r>
          </a:p>
          <a:p>
            <a:pPr marL="265113" indent="-265113"/>
            <a:r>
              <a:rPr lang="id-ID" sz="3000" dirty="0" smtClean="0"/>
              <a:t>Hasil Rekonsiliasi antara KKKS dan instansi Pemerintah</a:t>
            </a:r>
          </a:p>
          <a:p>
            <a:pPr marL="400050" lvl="1" indent="0">
              <a:buNone/>
            </a:pPr>
            <a:r>
              <a:rPr lang="id-ID" sz="2600" dirty="0" smtClean="0"/>
              <a:t>- penyebab perbedaan</a:t>
            </a:r>
          </a:p>
          <a:p>
            <a:pPr marL="0" indent="0">
              <a:buNone/>
            </a:pPr>
            <a:endParaRPr lang="id-ID" sz="3000" dirty="0" smtClean="0"/>
          </a:p>
          <a:p>
            <a:pPr marL="0" indent="0">
              <a:buNone/>
            </a:pPr>
            <a:endParaRPr lang="id-ID" sz="3000" dirty="0" smtClean="0"/>
          </a:p>
        </p:txBody>
      </p:sp>
    </p:spTree>
    <p:extLst>
      <p:ext uri="{BB962C8B-B14F-4D97-AF65-F5344CB8AC3E}">
        <p14:creationId xmlns:p14="http://schemas.microsoft.com/office/powerpoint/2010/main" xmlns="" val="230458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936104"/>
          </a:xfrm>
        </p:spPr>
        <p:txBody>
          <a:bodyPr>
            <a:normAutofit/>
          </a:bodyPr>
          <a:lstStyle/>
          <a:p>
            <a:r>
              <a:rPr lang="id-ID" sz="3200" b="1" dirty="0"/>
              <a:t>Gambaran Umum Aliran Penerimaan </a:t>
            </a:r>
            <a:r>
              <a:rPr lang="id-ID" sz="3200" b="1" dirty="0" smtClean="0"/>
              <a:t>Migas</a:t>
            </a:r>
            <a:endParaRPr lang="en-US" sz="32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208912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47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435280" cy="864096"/>
          </a:xfrm>
        </p:spPr>
        <p:txBody>
          <a:bodyPr>
            <a:normAutofit/>
          </a:bodyPr>
          <a:lstStyle/>
          <a:p>
            <a:r>
              <a:rPr lang="id-ID" sz="3200" b="1" dirty="0"/>
              <a:t>Entitas yang melapor dalam Laporan Pertama </a:t>
            </a:r>
            <a:r>
              <a:rPr lang="id-ID" sz="3200" b="1" dirty="0" smtClean="0"/>
              <a:t>ini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4783"/>
            <a:ext cx="8229600" cy="4896545"/>
          </a:xfrm>
        </p:spPr>
        <p:txBody>
          <a:bodyPr/>
          <a:lstStyle/>
          <a:p>
            <a:pPr marL="0" indent="0">
              <a:buNone/>
            </a:pPr>
            <a:r>
              <a:rPr lang="id-ID" dirty="0" smtClean="0"/>
              <a:t>Instansi Pemerintah: </a:t>
            </a:r>
          </a:p>
          <a:p>
            <a:pPr>
              <a:buFontTx/>
              <a:buChar char="-"/>
            </a:pPr>
            <a:r>
              <a:rPr lang="id-ID" dirty="0" smtClean="0"/>
              <a:t>Direktorat Jenderal Minyak dan Gas Bumi</a:t>
            </a:r>
          </a:p>
          <a:p>
            <a:pPr>
              <a:buFontTx/>
              <a:buChar char="-"/>
            </a:pPr>
            <a:r>
              <a:rPr lang="id-ID" dirty="0" smtClean="0"/>
              <a:t>BPMIGAS (sekarang SKK Migas)</a:t>
            </a:r>
          </a:p>
          <a:p>
            <a:pPr>
              <a:buFontTx/>
              <a:buChar char="-"/>
            </a:pPr>
            <a:r>
              <a:rPr lang="id-ID" dirty="0" smtClean="0"/>
              <a:t>Direktorat Jenderal Anggaran (Dit. PNBP)</a:t>
            </a:r>
          </a:p>
          <a:p>
            <a:pPr marL="0" indent="0">
              <a:buNone/>
            </a:pPr>
            <a:endParaRPr lang="id-ID" dirty="0"/>
          </a:p>
          <a:p>
            <a:pPr marL="0" indent="0">
              <a:buNone/>
            </a:pPr>
            <a:r>
              <a:rPr lang="id-ID" dirty="0" smtClean="0"/>
              <a:t>57 Kontraktor KKS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376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8684972"/>
              </p:ext>
            </p:extLst>
          </p:nvPr>
        </p:nvGraphicFramePr>
        <p:xfrm>
          <a:off x="395536" y="260651"/>
          <a:ext cx="8568952" cy="6318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7168"/>
                <a:gridCol w="6471784"/>
              </a:tblGrid>
              <a:tr h="2833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Provinsi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Blok/Kontraktor KKS (TOTAL 57 KKKS)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2647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Aceh (</a:t>
                      </a:r>
                      <a:r>
                        <a:rPr lang="id-ID" sz="1800" dirty="0" smtClean="0">
                          <a:effectLst/>
                        </a:rPr>
                        <a:t>3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NSO/Mobil Exp, B Block/ExxonMobil, Pase/MobilPase,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317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effectLst/>
                        </a:rPr>
                        <a:t>Sumatra Utara (</a:t>
                      </a:r>
                      <a:r>
                        <a:rPr lang="id-ID" sz="1600" dirty="0" smtClean="0">
                          <a:effectLst/>
                        </a:rPr>
                        <a:t>1KKKS</a:t>
                      </a:r>
                      <a:r>
                        <a:rPr lang="id-ID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Gebang/Costa Intl.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3493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873760" algn="l"/>
                        </a:tabLst>
                      </a:pPr>
                      <a:r>
                        <a:rPr lang="id-ID" sz="1800" dirty="0" smtClean="0">
                          <a:effectLst/>
                        </a:rPr>
                        <a:t>Kep. </a:t>
                      </a:r>
                      <a:r>
                        <a:rPr lang="id-ID" sz="1800" dirty="0">
                          <a:effectLst/>
                        </a:rPr>
                        <a:t>Riau (</a:t>
                      </a:r>
                      <a:r>
                        <a:rPr lang="id-ID" sz="1800" dirty="0" smtClean="0">
                          <a:effectLst/>
                        </a:rPr>
                        <a:t>3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Natuna Sea B/ConocoPhillips, Natuna Sea A/Premier, Kakap/Star.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7819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Riau (</a:t>
                      </a:r>
                      <a:r>
                        <a:rPr lang="id-ID" sz="1800" dirty="0" smtClean="0">
                          <a:effectLst/>
                        </a:rPr>
                        <a:t>8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700" dirty="0">
                          <a:effectLst/>
                        </a:rPr>
                        <a:t>Rokan/Chevron, Siak/Chevron, MFK/Chevron, CPP/Bumi Siak Pusako, S&amp;C Sumatra/Medco, Malaca Strait/Kondur, Korinci/Kalila, </a:t>
                      </a:r>
                      <a:r>
                        <a:rPr lang="id-ID" sz="1700" dirty="0" smtClean="0">
                          <a:effectLst/>
                        </a:rPr>
                        <a:t>Selat Panjang/Petroselat.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794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Sumatra Selatan (</a:t>
                      </a:r>
                      <a:r>
                        <a:rPr lang="id-ID" sz="1800" dirty="0" smtClean="0">
                          <a:effectLst/>
                        </a:rPr>
                        <a:t>9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700" dirty="0">
                          <a:effectLst/>
                        </a:rPr>
                        <a:t>Corridor/ConocoPhillips, SE Sumatra/CNOOC, Ogan Komering/PHE, Raja/PHE, Barisan Rimau/Medco, Lematang/Medco, Ogan Komering/Talisman, Raja/Golden Spike, Tungkal/Pearl Oil.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2647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Jambi (</a:t>
                      </a:r>
                      <a:r>
                        <a:rPr lang="id-ID" sz="1800" dirty="0" smtClean="0">
                          <a:effectLst/>
                        </a:rPr>
                        <a:t>3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700" dirty="0">
                          <a:effectLst/>
                        </a:rPr>
                        <a:t>South Jambi B/ConocoPhillips, Jabung/Petrochina, </a:t>
                      </a:r>
                      <a:r>
                        <a:rPr lang="id-ID" sz="1700" dirty="0" smtClean="0">
                          <a:effectLst/>
                        </a:rPr>
                        <a:t>Bangko/Petrochina.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2604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Jawa Barat (</a:t>
                      </a:r>
                      <a:r>
                        <a:rPr lang="id-ID" sz="1800" dirty="0" smtClean="0">
                          <a:effectLst/>
                        </a:rPr>
                        <a:t>1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ONWJ/PHE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794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Jawa Timur (</a:t>
                      </a:r>
                      <a:r>
                        <a:rPr lang="id-ID" sz="1800" dirty="0" smtClean="0">
                          <a:effectLst/>
                        </a:rPr>
                        <a:t>10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50" dirty="0">
                          <a:effectLst/>
                        </a:rPr>
                        <a:t>Cepu/ExxonMobil, West Madura/PHE, Tuban/PHE, Tuban/Petrochina, Kangean/Kangean Energy, Brantas/Lapindo Brantas, West Madura/Kodeco, Pangkah/Hess, Sampang/Santos, Madura Offshore/Santos</a:t>
                      </a:r>
                      <a:r>
                        <a:rPr lang="id-ID" sz="1650" dirty="0" smtClean="0">
                          <a:effectLst/>
                        </a:rPr>
                        <a:t>,.</a:t>
                      </a:r>
                      <a:endParaRPr lang="en-US" sz="16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5295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Kaltim (</a:t>
                      </a:r>
                      <a:r>
                        <a:rPr lang="id-ID" sz="1800" dirty="0" smtClean="0">
                          <a:effectLst/>
                        </a:rPr>
                        <a:t>7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effectLst/>
                        </a:rPr>
                        <a:t>East-Kal/Chevron, Makasar Strait/Chevron, Mahakam/Total, Mahakam/Inpex, Sanga-Sanga/VICO, Tarakan/Medco, Wailawi/Benuo Taka.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5295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Sulawesi Selatan (</a:t>
                      </a:r>
                      <a:r>
                        <a:rPr lang="id-ID" sz="1800" dirty="0" smtClean="0">
                          <a:effectLst/>
                        </a:rPr>
                        <a:t>3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Senoro-Toili/PHE, Senoro-Toili/Medco Tomori, Sengkang/Energy Equity.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2647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Maluku (</a:t>
                      </a:r>
                      <a:r>
                        <a:rPr lang="id-ID" sz="1800" dirty="0" smtClean="0">
                          <a:effectLst/>
                        </a:rPr>
                        <a:t>2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Seram Non Bula/Citic, Bula Seram/Kalrez.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5295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Papua Barat (</a:t>
                      </a:r>
                      <a:r>
                        <a:rPr lang="id-ID" sz="1800" dirty="0" smtClean="0">
                          <a:effectLst/>
                        </a:rPr>
                        <a:t>6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Kepala Burung/PHE, Kepala Burung/Petrochina, Salawati/Petrochina, Berau/BP, Muturi/BP, Wiriagar/BP.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  <a:tr h="2647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 smtClean="0">
                          <a:effectLst/>
                        </a:rPr>
                        <a:t>Indonesia (1 KKKS</a:t>
                      </a:r>
                      <a:r>
                        <a:rPr lang="id-ID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Pertamina EP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8403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Autofit/>
          </a:bodyPr>
          <a:lstStyle/>
          <a:p>
            <a:r>
              <a:rPr lang="id-ID" sz="3200" b="1" dirty="0"/>
              <a:t>Penerimaan Negara atas </a:t>
            </a:r>
            <a:r>
              <a:rPr lang="id-ID" sz="3200" b="1" dirty="0" smtClean="0"/>
              <a:t>Minyak dan Gas Bumi</a:t>
            </a:r>
            <a:br>
              <a:rPr lang="id-ID" sz="3200" b="1" dirty="0" smtClean="0"/>
            </a:br>
            <a:r>
              <a:rPr lang="id-ID" sz="3200" b="1" dirty="0" smtClean="0"/>
              <a:t>tiap Kontraktor KKS Tahun 2009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112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d-ID" sz="2400" dirty="0" smtClean="0"/>
              <a:t>Pada grafik berikut akan disajikan:</a:t>
            </a:r>
          </a:p>
          <a:p>
            <a:pPr marL="360363" indent="-360363">
              <a:buAutoNum type="arabicPeriod"/>
            </a:pPr>
            <a:r>
              <a:rPr lang="id-ID" sz="2400" dirty="0" smtClean="0"/>
              <a:t>Lifting minyak bagian Pemerintah dalam Ribu Barel, oleh 10 KKKS 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/>
              <a:t>Lifting gas bagian Pemerintah dalam Ribu MSCF,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/>
              <a:t>Lifting minyak bagian Pemerintah dalam Juta USD,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/>
              <a:t>Lifting gas bagian Pemerintah dalam Juta USD, oleh 10 KKKS kontributor terbesar</a:t>
            </a:r>
          </a:p>
          <a:p>
            <a:pPr marL="360363" indent="-360363">
              <a:buAutoNum type="arabicPeriod"/>
            </a:pPr>
            <a:r>
              <a:rPr lang="id-ID" sz="2400" dirty="0" smtClean="0"/>
              <a:t>PPh Migas/</a:t>
            </a:r>
            <a:r>
              <a:rPr lang="id-ID" sz="2400" i="1" dirty="0" smtClean="0"/>
              <a:t>Corporate &amp; Dividend Tax </a:t>
            </a:r>
            <a:r>
              <a:rPr lang="id-ID" sz="2400" dirty="0" smtClean="0"/>
              <a:t>dalam Juta USD, oleh 10 KKKS dengan kontribusi PPh Migas Kontraktor dan Mitra  terbesar.</a:t>
            </a:r>
          </a:p>
          <a:p>
            <a:pPr marL="514350" indent="-514350">
              <a:buAutoNum type="arabicPeriod"/>
            </a:pPr>
            <a:endParaRPr lang="id-ID" sz="2400" dirty="0" smtClean="0"/>
          </a:p>
          <a:p>
            <a:pPr marL="514350" indent="-514350">
              <a:buAutoNum type="arabicPeriod"/>
            </a:pPr>
            <a:endParaRPr lang="id-ID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77042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Autofit/>
          </a:bodyPr>
          <a:lstStyle/>
          <a:p>
            <a:r>
              <a:rPr lang="id-ID" sz="3200" b="1" dirty="0"/>
              <a:t>Penerimaan Negara atas </a:t>
            </a:r>
            <a:r>
              <a:rPr lang="id-ID" sz="3200" b="1" dirty="0" smtClean="0"/>
              <a:t>Minyak dan Gas Bumi</a:t>
            </a:r>
            <a:br>
              <a:rPr lang="id-ID" sz="3200" b="1" dirty="0" smtClean="0"/>
            </a:br>
            <a:r>
              <a:rPr lang="id-ID" sz="3200" b="1" dirty="0" smtClean="0"/>
              <a:t>tiap Kontraktor KKS Tahun 2009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112569"/>
          </a:xfrm>
        </p:spPr>
        <p:txBody>
          <a:bodyPr>
            <a:normAutofit lnSpcReduction="10000"/>
          </a:bodyPr>
          <a:lstStyle/>
          <a:p>
            <a:pPr marL="360363" indent="-360363">
              <a:buAutoNum type="arabicPeriod"/>
            </a:pPr>
            <a:r>
              <a:rPr lang="id-ID" sz="3600" dirty="0" smtClean="0"/>
              <a:t>Lifting minyak bagian Pemerintah dalam Ribu Barel, oleh 10 KKKS 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gas bagian Pemerintah dalam Ribu MSCF,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minyak bagian Pemerintah dalam Juta USD,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gas bagian Pemerintah dalam Juta USD, oleh 10 KKKS kontributor terbesar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PPh Migas/</a:t>
            </a:r>
            <a:r>
              <a:rPr lang="id-ID" sz="2400" i="1" dirty="0" smtClean="0">
                <a:solidFill>
                  <a:schemeClr val="bg1">
                    <a:lumMod val="65000"/>
                  </a:schemeClr>
                </a:solidFill>
              </a:rPr>
              <a:t>Corporate &amp; Dividend Tax </a:t>
            </a: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dalam Juta USD, oleh 10 KKKS dengan kontribusi PPh Migas Kontraktor dan Mitra  terbesar.</a:t>
            </a:r>
          </a:p>
          <a:p>
            <a:pPr marL="514350" indent="-514350">
              <a:buAutoNum type="arabicPeriod"/>
            </a:pPr>
            <a:endParaRPr lang="id-ID" sz="2400" dirty="0" smtClean="0"/>
          </a:p>
          <a:p>
            <a:pPr marL="514350" indent="-514350">
              <a:buAutoNum type="arabicPeriod"/>
            </a:pPr>
            <a:endParaRPr lang="id-ID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62167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569693"/>
            <a:ext cx="6912768" cy="1200329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id-ID" sz="2400" dirty="0" smtClean="0"/>
              <a:t>Lifting Minyak Bagian Pemerintah tiap KKKS tahun 2009, dalam Ribu Barel. Total lifting minyak 57 KKKS = 179,24 juta barel</a:t>
            </a:r>
            <a:endParaRPr lang="en-US" sz="24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69930572"/>
              </p:ext>
            </p:extLst>
          </p:nvPr>
        </p:nvGraphicFramePr>
        <p:xfrm>
          <a:off x="28063" y="260648"/>
          <a:ext cx="9087874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69807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PERTAMBANGAN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Autofit/>
          </a:bodyPr>
          <a:lstStyle/>
          <a:p>
            <a:r>
              <a:rPr lang="id-ID" sz="3200" b="1" dirty="0"/>
              <a:t>Penerimaan Negara atas </a:t>
            </a:r>
            <a:r>
              <a:rPr lang="id-ID" sz="3200" b="1" dirty="0" smtClean="0"/>
              <a:t>Minyak dan Gas Bumi</a:t>
            </a:r>
            <a:br>
              <a:rPr lang="id-ID" sz="3200" b="1" dirty="0" smtClean="0"/>
            </a:br>
            <a:r>
              <a:rPr lang="id-ID" sz="3200" b="1" dirty="0" smtClean="0"/>
              <a:t>tiap Kontraktor KKS Tahun 2009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112569"/>
          </a:xfrm>
        </p:spPr>
        <p:txBody>
          <a:bodyPr>
            <a:normAutofit/>
          </a:bodyPr>
          <a:lstStyle/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minyak bagian Pemerintah dalam Ribu Barel, oleh 10 KKKS  kontributor terbesar.</a:t>
            </a:r>
          </a:p>
          <a:p>
            <a:pPr marL="360363" indent="-360363">
              <a:buAutoNum type="arabicPeriod"/>
            </a:pPr>
            <a:r>
              <a:rPr lang="id-ID" sz="3600" dirty="0" smtClean="0"/>
              <a:t>Lifting gas bagian Pemerintah dalam Ribu MSCF,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minyak bagian Pemerintah dalam Juta USD,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gas bagian Pemerintah dalam Juta USD, oleh 10 KKKS kontributor terbesar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PPh Migas/</a:t>
            </a:r>
            <a:r>
              <a:rPr lang="id-ID" sz="2400" i="1" dirty="0" smtClean="0">
                <a:solidFill>
                  <a:schemeClr val="bg1">
                    <a:lumMod val="65000"/>
                  </a:schemeClr>
                </a:solidFill>
              </a:rPr>
              <a:t>Corporate &amp; Dividend Tax </a:t>
            </a: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dalam Juta USD, oleh 10 KKKS dengan kontribusi PPh Migas Kontraktor dan Mitra  terbesar.</a:t>
            </a:r>
          </a:p>
          <a:p>
            <a:pPr marL="514350" indent="-514350">
              <a:buAutoNum type="arabicPeriod"/>
            </a:pPr>
            <a:endParaRPr lang="id-ID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id-ID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26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9426" y="836712"/>
            <a:ext cx="5924574" cy="1200329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id-ID" sz="2400" dirty="0" smtClean="0"/>
              <a:t>2. Lifting Gas Bagian Pemerintah  Tiap  </a:t>
            </a:r>
          </a:p>
          <a:p>
            <a:r>
              <a:rPr lang="id-ID" sz="2400" dirty="0"/>
              <a:t> </a:t>
            </a:r>
            <a:r>
              <a:rPr lang="id-ID" sz="2400" dirty="0" smtClean="0"/>
              <a:t>   KKKS Tahun 2009, dalam Ribu MSCF. </a:t>
            </a:r>
          </a:p>
          <a:p>
            <a:r>
              <a:rPr lang="id-ID" sz="2400" dirty="0"/>
              <a:t> </a:t>
            </a:r>
            <a:r>
              <a:rPr lang="id-ID" sz="2400" dirty="0" smtClean="0"/>
              <a:t>   Total lifting gas 57 KKKS = 588,9 juta MSCF</a:t>
            </a:r>
            <a:endParaRPr lang="en-US" sz="24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11229963"/>
              </p:ext>
            </p:extLst>
          </p:nvPr>
        </p:nvGraphicFramePr>
        <p:xfrm>
          <a:off x="395536" y="188640"/>
          <a:ext cx="8748464" cy="6408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8243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Autofit/>
          </a:bodyPr>
          <a:lstStyle/>
          <a:p>
            <a:r>
              <a:rPr lang="id-ID" sz="3200" b="1" dirty="0"/>
              <a:t>Penerimaan Negara atas </a:t>
            </a:r>
            <a:r>
              <a:rPr lang="id-ID" sz="3200" b="1" dirty="0" smtClean="0"/>
              <a:t>Minyak dan Gas Bumi</a:t>
            </a:r>
            <a:br>
              <a:rPr lang="id-ID" sz="3200" b="1" dirty="0" smtClean="0"/>
            </a:br>
            <a:r>
              <a:rPr lang="id-ID" sz="3200" b="1" dirty="0" smtClean="0"/>
              <a:t>tiap Kontraktor KKS Tahun 2009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112569"/>
          </a:xfrm>
        </p:spPr>
        <p:txBody>
          <a:bodyPr>
            <a:normAutofit lnSpcReduction="10000"/>
          </a:bodyPr>
          <a:lstStyle/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minyak bagian Pemerintah dalam Ribu Barel, oleh 10 KKKS 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gas bagian Pemerintah dalam Ribu MSCF, oleh 10 KKKS kontributor terbesar.</a:t>
            </a:r>
          </a:p>
          <a:p>
            <a:pPr marL="360363" indent="-360363">
              <a:buAutoNum type="arabicPeriod"/>
            </a:pPr>
            <a:r>
              <a:rPr lang="id-ID" sz="3600" dirty="0" smtClean="0"/>
              <a:t>Lifting minyak bagian Pemerintah dalam Juta USD,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gas bagian Pemerintah dalam Juta USD, oleh 10 KKKS kontributor terbesar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PPh Migas/</a:t>
            </a:r>
            <a:r>
              <a:rPr lang="id-ID" sz="2400" i="1" dirty="0" smtClean="0">
                <a:solidFill>
                  <a:schemeClr val="bg1">
                    <a:lumMod val="65000"/>
                  </a:schemeClr>
                </a:solidFill>
              </a:rPr>
              <a:t>Corporate &amp; Dividend Tax </a:t>
            </a: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dalam Juta USD, oleh 10 KKKS dengan kontribusi PPh Migas Kontraktor dan Mitra  terbesar.</a:t>
            </a:r>
          </a:p>
          <a:p>
            <a:pPr marL="514350" indent="-514350">
              <a:buAutoNum type="arabicPeriod"/>
            </a:pPr>
            <a:endParaRPr lang="id-ID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id-ID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11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91681" y="1789416"/>
            <a:ext cx="6552728" cy="1200329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id-ID" sz="2400" dirty="0"/>
              <a:t>3</a:t>
            </a:r>
            <a:r>
              <a:rPr lang="id-ID" sz="2400" dirty="0" smtClean="0"/>
              <a:t>. Lifting Minyak Bagian Pemerintah  Tiap </a:t>
            </a:r>
          </a:p>
          <a:p>
            <a:r>
              <a:rPr lang="id-ID" sz="2400" dirty="0" smtClean="0"/>
              <a:t>    KKKS Tahun 2009, dalam Juta USD. </a:t>
            </a:r>
          </a:p>
          <a:p>
            <a:r>
              <a:rPr lang="id-ID" sz="2400" dirty="0" smtClean="0"/>
              <a:t>   Total lifting minyak 57 KKKS = 11.133,58 juta USD</a:t>
            </a:r>
            <a:endParaRPr lang="en-US" sz="24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58429352"/>
              </p:ext>
            </p:extLst>
          </p:nvPr>
        </p:nvGraphicFramePr>
        <p:xfrm>
          <a:off x="395536" y="260648"/>
          <a:ext cx="8748463" cy="659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4487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Autofit/>
          </a:bodyPr>
          <a:lstStyle/>
          <a:p>
            <a:r>
              <a:rPr lang="id-ID" sz="3200" b="1" dirty="0"/>
              <a:t>Penerimaan Negara atas </a:t>
            </a:r>
            <a:r>
              <a:rPr lang="id-ID" sz="3200" b="1" dirty="0" smtClean="0"/>
              <a:t>Minyak dan Gas Bumi</a:t>
            </a:r>
            <a:br>
              <a:rPr lang="id-ID" sz="3200" b="1" dirty="0" smtClean="0"/>
            </a:br>
            <a:r>
              <a:rPr lang="id-ID" sz="3200" b="1" dirty="0" smtClean="0"/>
              <a:t>tiap Kontraktor KKS Tahun 2009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112569"/>
          </a:xfrm>
        </p:spPr>
        <p:txBody>
          <a:bodyPr>
            <a:normAutofit/>
          </a:bodyPr>
          <a:lstStyle/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minyak bagian Pemerintah dalam Ribu Barel, oleh 10 KKKS 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gas bagian Pemerintah dalam Ribu MSCF,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minyak bagian Pemerintah dalam Juta USD, oleh 10 KKKS kontributor terbesar.</a:t>
            </a:r>
          </a:p>
          <a:p>
            <a:pPr marL="360363" indent="-360363">
              <a:buAutoNum type="arabicPeriod"/>
            </a:pPr>
            <a:r>
              <a:rPr lang="id-ID" sz="3600" dirty="0" smtClean="0"/>
              <a:t>Lifting gas bagian Pemerintah dalam Juta USD, oleh 10 KKKS kontributor terbesar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PPh Migas/</a:t>
            </a:r>
            <a:r>
              <a:rPr lang="id-ID" sz="2400" i="1" dirty="0" smtClean="0">
                <a:solidFill>
                  <a:schemeClr val="bg1">
                    <a:lumMod val="65000"/>
                  </a:schemeClr>
                </a:solidFill>
              </a:rPr>
              <a:t>Corporate &amp; Dividend Tax </a:t>
            </a: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dalam Juta USD, oleh 10 KKKS dengan kontribusi PPh Migas Kontraktor dan Mitra  terbesar.</a:t>
            </a:r>
          </a:p>
          <a:p>
            <a:pPr marL="514350" indent="-514350">
              <a:buAutoNum type="arabicPeriod"/>
            </a:pPr>
            <a:endParaRPr lang="id-ID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id-ID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31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1484784"/>
            <a:ext cx="6430869" cy="1200329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id-ID" sz="2400" dirty="0" smtClean="0"/>
              <a:t>4. Lifting Gas Bagian Pemerintah  Tiap </a:t>
            </a:r>
          </a:p>
          <a:p>
            <a:r>
              <a:rPr lang="id-ID" sz="2400" dirty="0" smtClean="0"/>
              <a:t>    KKKS Tahun 2009, dalam Juta USD</a:t>
            </a:r>
          </a:p>
          <a:p>
            <a:r>
              <a:rPr lang="id-ID" sz="2400" dirty="0"/>
              <a:t> </a:t>
            </a:r>
            <a:r>
              <a:rPr lang="id-ID" sz="2400" dirty="0" smtClean="0"/>
              <a:t>   Total lifting gas 57 KKKS = 4.182,86 juta USD</a:t>
            </a:r>
            <a:endParaRPr lang="en-US" sz="24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78688910"/>
              </p:ext>
            </p:extLst>
          </p:nvPr>
        </p:nvGraphicFramePr>
        <p:xfrm>
          <a:off x="395536" y="332656"/>
          <a:ext cx="8568952" cy="6525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0830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Autofit/>
          </a:bodyPr>
          <a:lstStyle/>
          <a:p>
            <a:r>
              <a:rPr lang="id-ID" sz="3200" b="1" dirty="0"/>
              <a:t>Penerimaan Negara atas </a:t>
            </a:r>
            <a:r>
              <a:rPr lang="id-ID" sz="3200" b="1" dirty="0" smtClean="0"/>
              <a:t>Minyak dan Gas Bumi</a:t>
            </a:r>
            <a:br>
              <a:rPr lang="id-ID" sz="3200" b="1" dirty="0" smtClean="0"/>
            </a:br>
            <a:r>
              <a:rPr lang="id-ID" sz="3200" b="1" dirty="0" smtClean="0"/>
              <a:t>tiap Kontraktor KKS Tahun 2009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112569"/>
          </a:xfrm>
        </p:spPr>
        <p:txBody>
          <a:bodyPr>
            <a:normAutofit lnSpcReduction="10000"/>
          </a:bodyPr>
          <a:lstStyle/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minyak bagian Pemerintah dalam Ribu Barel, oleh 10 KKKS 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gas bagian Pemerintah dalam Ribu MSCF,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minyak bagian Pemerintah dalam Juta USD, oleh 10 KKKS kontributor terbesar.</a:t>
            </a:r>
          </a:p>
          <a:p>
            <a:pPr marL="360363" indent="-360363">
              <a:buAutoNum type="arabicPeriod"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Lifting gas bagian Pemerintah dalam Juta USD, oleh 10 KKKS kontributor terbesar</a:t>
            </a:r>
          </a:p>
          <a:p>
            <a:pPr marL="360363" indent="-360363">
              <a:buAutoNum type="arabicPeriod"/>
            </a:pPr>
            <a:r>
              <a:rPr lang="id-ID" sz="3600" dirty="0" smtClean="0"/>
              <a:t>PPh Migas/</a:t>
            </a:r>
            <a:r>
              <a:rPr lang="id-ID" sz="3600" i="1" dirty="0" smtClean="0"/>
              <a:t>Corporate &amp; Dividend Tax </a:t>
            </a:r>
            <a:r>
              <a:rPr lang="id-ID" sz="3600" dirty="0" smtClean="0"/>
              <a:t>dalam Juta USD, oleh 10 KKKS dengan kontribusi PPh Migas Kontraktor dan Mitra  terbesar.</a:t>
            </a:r>
          </a:p>
          <a:p>
            <a:pPr marL="514350" indent="-514350">
              <a:buAutoNum type="arabicPeriod"/>
            </a:pPr>
            <a:endParaRPr lang="id-ID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id-ID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21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71800" y="620688"/>
            <a:ext cx="6120680" cy="1569660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marL="265113" indent="-265113"/>
            <a:r>
              <a:rPr lang="id-ID" sz="2400" dirty="0"/>
              <a:t>5</a:t>
            </a:r>
            <a:r>
              <a:rPr lang="id-ID" sz="2400" dirty="0" smtClean="0"/>
              <a:t>. </a:t>
            </a:r>
            <a:r>
              <a:rPr lang="id-ID" sz="2400" dirty="0"/>
              <a:t>PPh Migas/</a:t>
            </a:r>
            <a:r>
              <a:rPr lang="id-ID" sz="2400" i="1" dirty="0"/>
              <a:t>Corporate &amp; Dividend Tax </a:t>
            </a:r>
            <a:r>
              <a:rPr lang="id-ID" sz="2400" dirty="0" smtClean="0"/>
              <a:t>untuk Tiap KKKS Tahun 2009, dalam Juta USD. Total PPh Migas 57 Kontraktor &amp; mitra = 4.579,36 juta USD</a:t>
            </a:r>
            <a:endParaRPr lang="en-US" sz="24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33222494"/>
              </p:ext>
            </p:extLst>
          </p:nvPr>
        </p:nvGraphicFramePr>
        <p:xfrm>
          <a:off x="323528" y="332656"/>
          <a:ext cx="8568951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6543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Kontribusi 57 KKS Produksi </a:t>
            </a:r>
            <a:br>
              <a:rPr lang="id-ID" dirty="0" smtClean="0"/>
            </a:br>
            <a:r>
              <a:rPr lang="id-ID" sz="2600" dirty="0" smtClean="0"/>
              <a:t>(dalam Ribuan Dolar AS)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063" y="1412776"/>
            <a:ext cx="7888287" cy="462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9711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Autofit/>
          </a:bodyPr>
          <a:lstStyle/>
          <a:p>
            <a:r>
              <a:rPr lang="id-ID" sz="3200" b="1" dirty="0"/>
              <a:t>Hasil Rekonsiliasi antara KKKS </a:t>
            </a:r>
            <a:r>
              <a:rPr lang="id-ID" sz="3200" b="1" dirty="0" smtClean="0"/>
              <a:t>dan Pemerintah</a:t>
            </a:r>
            <a:endParaRPr lang="en-US" sz="32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7871042"/>
              </p:ext>
            </p:extLst>
          </p:nvPr>
        </p:nvGraphicFramePr>
        <p:xfrm>
          <a:off x="395536" y="1340768"/>
          <a:ext cx="8208911" cy="46412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6304"/>
                <a:gridCol w="1944216"/>
                <a:gridCol w="1845706"/>
                <a:gridCol w="1682685"/>
              </a:tblGrid>
              <a:tr h="1274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Kontraktor</a:t>
                      </a:r>
                      <a:r>
                        <a:rPr lang="en-US" sz="2000" dirty="0">
                          <a:effectLst/>
                        </a:rPr>
                        <a:t> KKS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Dolar AS (‘000)</a:t>
                      </a:r>
                      <a:endParaRPr lang="en-US" sz="20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Dit</a:t>
                      </a:r>
                      <a:r>
                        <a:rPr lang="en-US" sz="2000" dirty="0">
                          <a:effectLst/>
                        </a:rPr>
                        <a:t>. PNBP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Dolar AS (‘000)</a:t>
                      </a:r>
                      <a:endParaRPr lang="en-US" sz="20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Perbedaan yang Tidak Dapat Direkonsiliasi</a:t>
                      </a:r>
                      <a:endParaRPr lang="en-US" sz="18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id-ID" sz="1800">
                          <a:effectLst/>
                        </a:rPr>
                        <a:t>Dolar AS </a:t>
                      </a:r>
                      <a:r>
                        <a:rPr lang="en-US" sz="1800">
                          <a:effectLst/>
                        </a:rPr>
                        <a:t>(‘000)</a:t>
                      </a:r>
                      <a:endParaRPr lang="en-US" sz="18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9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Corporate and Dividend/Branch Profits</a:t>
                      </a:r>
                      <a:r>
                        <a:rPr lang="id-ID" sz="2000" dirty="0">
                          <a:effectLst/>
                        </a:rPr>
                        <a:t> Tax</a:t>
                      </a:r>
                      <a:endParaRPr lang="en-US" sz="20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 dirty="0">
                          <a:effectLst/>
                        </a:rPr>
                        <a:t>4,482,936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 dirty="0">
                          <a:effectLst/>
                        </a:rPr>
                        <a:t>4,579,363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>
                          <a:effectLst/>
                        </a:rPr>
                        <a:t>(96,426)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9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O</a:t>
                      </a:r>
                      <a:r>
                        <a:rPr lang="en-US" sz="2000" dirty="0" err="1" smtClean="0">
                          <a:effectLst/>
                        </a:rPr>
                        <a:t>ver</a:t>
                      </a:r>
                      <a:r>
                        <a:rPr lang="id-ID" sz="2000" baseline="0" dirty="0" smtClean="0">
                          <a:effectLst/>
                        </a:rPr>
                        <a:t> </a:t>
                      </a:r>
                      <a:r>
                        <a:rPr lang="en-US" sz="2000" dirty="0" smtClean="0">
                          <a:effectLst/>
                        </a:rPr>
                        <a:t>(</a:t>
                      </a:r>
                      <a:r>
                        <a:rPr lang="id-ID" sz="2000" dirty="0">
                          <a:effectLst/>
                        </a:rPr>
                        <a:t>U</a:t>
                      </a:r>
                      <a:r>
                        <a:rPr lang="en-US" sz="2000" dirty="0" err="1" smtClean="0">
                          <a:effectLst/>
                        </a:rPr>
                        <a:t>nder</a:t>
                      </a:r>
                      <a:r>
                        <a:rPr lang="id-ID" sz="2000" dirty="0" smtClean="0">
                          <a:effectLst/>
                        </a:rPr>
                        <a:t>) </a:t>
                      </a:r>
                      <a:r>
                        <a:rPr lang="en-US" sz="2000" dirty="0" smtClean="0">
                          <a:effectLst/>
                        </a:rPr>
                        <a:t>lifting</a:t>
                      </a:r>
                      <a:r>
                        <a:rPr lang="id-ID" sz="2000" dirty="0" smtClean="0">
                          <a:effectLst/>
                        </a:rPr>
                        <a:t> </a:t>
                      </a:r>
                      <a:r>
                        <a:rPr lang="id-ID" sz="2000" dirty="0">
                          <a:effectLst/>
                        </a:rPr>
                        <a:t>Kontraktor</a:t>
                      </a:r>
                      <a:r>
                        <a:rPr lang="en-US" sz="2000" dirty="0">
                          <a:effectLst/>
                        </a:rPr>
                        <a:t> – </a:t>
                      </a:r>
                      <a:r>
                        <a:rPr lang="id-ID" sz="2000" dirty="0">
                          <a:effectLst/>
                        </a:rPr>
                        <a:t>net </a:t>
                      </a:r>
                      <a:endParaRPr lang="en-US" sz="20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>
                          <a:effectLst/>
                        </a:rPr>
                        <a:t>766,886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 dirty="0">
                          <a:effectLst/>
                        </a:rPr>
                        <a:t>796,883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>
                          <a:effectLst/>
                        </a:rPr>
                        <a:t>(29,997)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6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Bonus:</a:t>
                      </a:r>
                      <a:endParaRPr lang="en-US" sz="20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id-ID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57250" algn="dec"/>
                        </a:tabLs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 P</a:t>
                      </a:r>
                      <a:r>
                        <a:rPr lang="id-ID" sz="2000" dirty="0">
                          <a:effectLst/>
                        </a:rPr>
                        <a:t>roduksi</a:t>
                      </a:r>
                      <a:endParaRPr lang="en-US" sz="20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>
                          <a:effectLst/>
                        </a:rPr>
                        <a:t>19,250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57250" algn="dec"/>
                        </a:tabLst>
                      </a:pPr>
                      <a:r>
                        <a:rPr lang="en-US" sz="2400" dirty="0">
                          <a:effectLst/>
                        </a:rPr>
                        <a:t>19,250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 strike="sngStrike" dirty="0">
                          <a:effectLst/>
                        </a:rPr>
                        <a:t>-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9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 </a:t>
                      </a:r>
                      <a:r>
                        <a:rPr lang="id-ID" sz="2000" dirty="0">
                          <a:effectLst/>
                        </a:rPr>
                        <a:t>Penandatanganan Kontrak</a:t>
                      </a:r>
                      <a:r>
                        <a:rPr lang="en-US" sz="2000" dirty="0">
                          <a:effectLst/>
                        </a:rPr>
                        <a:t> (Signature)</a:t>
                      </a:r>
                      <a:endParaRPr lang="en-US" sz="20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>
                          <a:effectLst/>
                        </a:rPr>
                        <a:t>-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57250" algn="dec"/>
                        </a:tabLst>
                      </a:pPr>
                      <a:r>
                        <a:rPr lang="en-US" sz="2400">
                          <a:effectLst/>
                        </a:rPr>
                        <a:t>-</a:t>
                      </a:r>
                      <a:endParaRPr lang="en-US" sz="240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2970" algn="dec"/>
                        </a:tabLst>
                      </a:pPr>
                      <a:r>
                        <a:rPr lang="en-US" sz="2400" strike="sngStrike" dirty="0">
                          <a:effectLst/>
                        </a:rPr>
                        <a:t>-</a:t>
                      </a:r>
                      <a:endParaRPr lang="en-US" sz="24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8466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203717"/>
            <a:ext cx="7920880" cy="5504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000" dirty="0" err="1" smtClean="0"/>
              <a:t>Informasi</a:t>
            </a:r>
            <a:r>
              <a:rPr lang="en-US" sz="2000" dirty="0" smtClean="0"/>
              <a:t> </a:t>
            </a:r>
            <a:r>
              <a:rPr lang="en-US" sz="2000" dirty="0" err="1" smtClean="0"/>
              <a:t>aliran</a:t>
            </a:r>
            <a:r>
              <a:rPr lang="en-US" sz="2000" dirty="0" smtClean="0"/>
              <a:t> </a:t>
            </a:r>
            <a:r>
              <a:rPr lang="en-US" sz="2000" dirty="0" err="1" smtClean="0"/>
              <a:t>penerimaan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diterima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pemerintah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sektor</a:t>
            </a:r>
            <a:r>
              <a:rPr lang="en-US" sz="2000" dirty="0" smtClean="0"/>
              <a:t> </a:t>
            </a:r>
            <a:r>
              <a:rPr lang="en-US" sz="2000" dirty="0" err="1" smtClean="0"/>
              <a:t>pertambangan</a:t>
            </a:r>
            <a:r>
              <a:rPr lang="en-US" sz="2000" dirty="0" smtClean="0"/>
              <a:t> </a:t>
            </a:r>
            <a:r>
              <a:rPr lang="en-US" sz="2000" dirty="0" err="1" smtClean="0"/>
              <a:t>terdiri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:</a:t>
            </a:r>
          </a:p>
          <a:p>
            <a:pPr marL="344488" indent="-344488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Pajak</a:t>
            </a:r>
            <a:r>
              <a:rPr lang="en-US" sz="2000" dirty="0" smtClean="0"/>
              <a:t> </a:t>
            </a:r>
            <a:r>
              <a:rPr lang="en-US" sz="2000" dirty="0" err="1" smtClean="0"/>
              <a:t>Penghasilan</a:t>
            </a:r>
            <a:r>
              <a:rPr lang="en-US" sz="2000" dirty="0" smtClean="0"/>
              <a:t> </a:t>
            </a:r>
            <a:r>
              <a:rPr lang="en-US" sz="2000" dirty="0" err="1" smtClean="0"/>
              <a:t>Badan</a:t>
            </a:r>
            <a:r>
              <a:rPr lang="en-US" sz="2000" dirty="0" smtClean="0"/>
              <a:t> (</a:t>
            </a:r>
            <a:r>
              <a:rPr lang="en-US" sz="2000" dirty="0" err="1" smtClean="0"/>
              <a:t>PPh</a:t>
            </a:r>
            <a:r>
              <a:rPr lang="en-US" sz="2000" dirty="0" smtClean="0"/>
              <a:t>)</a:t>
            </a:r>
          </a:p>
          <a:p>
            <a:pPr marL="344488" indent="-344488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Royalti</a:t>
            </a:r>
            <a:endParaRPr lang="en-US" sz="2000" dirty="0" smtClean="0"/>
          </a:p>
          <a:p>
            <a:pPr marL="344488" indent="-344488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Pendapatan</a:t>
            </a:r>
            <a:r>
              <a:rPr lang="en-US" sz="2000" dirty="0" smtClean="0"/>
              <a:t> </a:t>
            </a:r>
            <a:r>
              <a:rPr lang="en-US" sz="2000" dirty="0" err="1" smtClean="0"/>
              <a:t>Hasil</a:t>
            </a:r>
            <a:r>
              <a:rPr lang="en-US" sz="2000" dirty="0" smtClean="0"/>
              <a:t> Tambang</a:t>
            </a:r>
          </a:p>
          <a:p>
            <a:pPr marL="344488" indent="-344488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Iuran</a:t>
            </a:r>
            <a:r>
              <a:rPr lang="en-US" sz="2000" dirty="0" smtClean="0"/>
              <a:t> </a:t>
            </a:r>
            <a:r>
              <a:rPr lang="en-US" sz="2000" dirty="0" err="1" smtClean="0"/>
              <a:t>Tetap</a:t>
            </a:r>
            <a:endParaRPr lang="en-US" sz="2000" dirty="0" smtClean="0"/>
          </a:p>
          <a:p>
            <a:pPr marL="344488" indent="-344488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Pajak</a:t>
            </a:r>
            <a:r>
              <a:rPr lang="en-US" sz="2000" dirty="0" smtClean="0"/>
              <a:t> </a:t>
            </a:r>
            <a:r>
              <a:rPr lang="en-US" sz="2000" dirty="0" err="1" smtClean="0"/>
              <a:t>Bumi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Bangunan</a:t>
            </a:r>
            <a:r>
              <a:rPr lang="en-US" sz="2000" dirty="0" smtClean="0"/>
              <a:t> (PBB)</a:t>
            </a:r>
          </a:p>
          <a:p>
            <a:pPr marL="344488" indent="-344488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Dividen</a:t>
            </a:r>
            <a:endParaRPr lang="en-US" sz="2000" dirty="0" smtClean="0"/>
          </a:p>
          <a:p>
            <a:pPr marL="344488" indent="-344488"/>
            <a:endParaRPr lang="en-US" sz="2000" dirty="0" smtClean="0"/>
          </a:p>
          <a:p>
            <a:pPr marL="344488" indent="-344488">
              <a:spcAft>
                <a:spcPts val="1000"/>
              </a:spcAft>
            </a:pPr>
            <a:r>
              <a:rPr lang="en-US" sz="2000" dirty="0" err="1" smtClean="0"/>
              <a:t>Jumlah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:</a:t>
            </a:r>
          </a:p>
          <a:p>
            <a:pPr marL="344488" indent="-344488">
              <a:spcAft>
                <a:spcPts val="1000"/>
              </a:spcAft>
            </a:pPr>
            <a:r>
              <a:rPr lang="en-US" sz="2000" i="1" dirty="0" smtClean="0"/>
              <a:t>(</a:t>
            </a:r>
            <a:r>
              <a:rPr lang="en-US" sz="2000" i="1" dirty="0" err="1" smtClean="0"/>
              <a:t>dengan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materialitas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pembayaran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royalti</a:t>
            </a:r>
            <a:r>
              <a:rPr lang="en-US" sz="2000" i="1" dirty="0" smtClean="0"/>
              <a:t> USD 500.000 </a:t>
            </a:r>
            <a:r>
              <a:rPr lang="en-US" sz="2000" i="1" dirty="0" err="1" smtClean="0"/>
              <a:t>di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tahun</a:t>
            </a:r>
            <a:r>
              <a:rPr lang="en-US" sz="2000" i="1" dirty="0" smtClean="0"/>
              <a:t> 2009)</a:t>
            </a:r>
          </a:p>
          <a:p>
            <a:pPr marL="344488" indent="-344488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smtClean="0"/>
              <a:t>17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mineral</a:t>
            </a:r>
          </a:p>
          <a:p>
            <a:pPr marL="344488" indent="-344488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smtClean="0"/>
              <a:t>54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batubara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47667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Cakupan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Pelaporan</a:t>
            </a:r>
            <a:r>
              <a:rPr lang="en-US" sz="2800" b="1" dirty="0" smtClean="0"/>
              <a:t> EITI </a:t>
            </a:r>
            <a:r>
              <a:rPr lang="en-US" sz="2800" b="1" dirty="0" err="1" smtClean="0"/>
              <a:t>Tahun</a:t>
            </a:r>
            <a:r>
              <a:rPr lang="en-US" sz="2800" b="1" dirty="0" smtClean="0"/>
              <a:t> 2009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Penyebab Perbedaan</a:t>
            </a:r>
            <a:r>
              <a:rPr lang="id-ID" i="1" dirty="0"/>
              <a:t> Corporate &amp; Dividend tax</a:t>
            </a:r>
            <a:r>
              <a:rPr lang="id-ID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Perbedaan terbesar disebabkan sbb: </a:t>
            </a:r>
            <a:r>
              <a:rPr lang="id-ID" dirty="0"/>
              <a:t>Dit. PNBP mencatat telah </a:t>
            </a:r>
            <a:r>
              <a:rPr lang="id-ID" dirty="0" smtClean="0"/>
              <a:t>menerima pajak yang tidak dilaporkan oleh partner dari KKS Petrochina Jabung, Pertamina EP, dan CNOOC Southeast Sumatra yang tidak memberikan laporannya. </a:t>
            </a:r>
          </a:p>
          <a:p>
            <a:r>
              <a:rPr lang="id-ID" dirty="0" smtClean="0"/>
              <a:t>Data yang tidak diberikan oleh partner KKS karena kelemahan pengumpulan akibat database partner KKS yang kurang memadai.</a:t>
            </a:r>
          </a:p>
          <a:p>
            <a:endParaRPr lang="id-ID" dirty="0" smtClean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71060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/>
              <a:t>Penyebab </a:t>
            </a:r>
            <a:r>
              <a:rPr lang="id-ID" dirty="0" smtClean="0"/>
              <a:t>Perbedaan Over/Under Lifting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d-ID" dirty="0" smtClean="0"/>
              <a:t>Perbedaan terbesar over/under lifting dijelaskan sbb:</a:t>
            </a:r>
          </a:p>
          <a:p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id-ID" dirty="0" smtClean="0"/>
              <a:t>USD </a:t>
            </a:r>
            <a:r>
              <a:rPr lang="en-US" dirty="0" smtClean="0"/>
              <a:t>177juta </a:t>
            </a:r>
            <a:r>
              <a:rPr lang="en-US" dirty="0" err="1"/>
              <a:t>adalah</a:t>
            </a:r>
            <a:r>
              <a:rPr lang="en-US" dirty="0"/>
              <a:t> dispute item </a:t>
            </a:r>
            <a:r>
              <a:rPr lang="en-US" dirty="0" err="1"/>
              <a:t>antara</a:t>
            </a:r>
            <a:r>
              <a:rPr lang="en-US" dirty="0"/>
              <a:t> K3S </a:t>
            </a:r>
            <a:r>
              <a:rPr lang="en-US" dirty="0" err="1"/>
              <a:t>dan</a:t>
            </a:r>
            <a:r>
              <a:rPr lang="en-US" dirty="0"/>
              <a:t> SKK </a:t>
            </a:r>
            <a:r>
              <a:rPr lang="en-US" dirty="0" err="1"/>
              <a:t>Migas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IC, placed into service, Overrun AFE, </a:t>
            </a:r>
            <a:r>
              <a:rPr lang="en-US" dirty="0" err="1"/>
              <a:t>dll</a:t>
            </a:r>
            <a:r>
              <a:rPr lang="en-US" dirty="0"/>
              <a:t>. SKK </a:t>
            </a:r>
            <a:r>
              <a:rPr lang="en-US" dirty="0" err="1"/>
              <a:t>Migas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mengirimkan</a:t>
            </a:r>
            <a:r>
              <a:rPr lang="en-US" dirty="0"/>
              <a:t> </a:t>
            </a:r>
            <a:r>
              <a:rPr lang="en-US" dirty="0" err="1"/>
              <a:t>tagihan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K3S yang </a:t>
            </a: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dilunasi</a:t>
            </a:r>
            <a:r>
              <a:rPr lang="en-US" dirty="0"/>
              <a:t>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, </a:t>
            </a:r>
            <a:r>
              <a:rPr lang="en-US" dirty="0" err="1"/>
              <a:t>karena</a:t>
            </a:r>
            <a:r>
              <a:rPr lang="en-US" dirty="0"/>
              <a:t> K3S </a:t>
            </a: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sepakat</a:t>
            </a:r>
            <a:r>
              <a:rPr lang="en-US" dirty="0"/>
              <a:t>. </a:t>
            </a:r>
            <a:endParaRPr lang="id-ID" dirty="0" smtClean="0"/>
          </a:p>
          <a:p>
            <a:r>
              <a:rPr lang="id-ID" dirty="0" smtClean="0"/>
              <a:t>Untuk LNG l</a:t>
            </a:r>
            <a:r>
              <a:rPr lang="en-US" dirty="0" err="1" smtClean="0"/>
              <a:t>aporan</a:t>
            </a:r>
            <a:r>
              <a:rPr lang="en-US" dirty="0" smtClean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smtClean="0"/>
              <a:t>K</a:t>
            </a:r>
            <a:r>
              <a:rPr lang="id-ID" dirty="0" smtClean="0"/>
              <a:t>KK</a:t>
            </a:r>
            <a:r>
              <a:rPr lang="en-US" dirty="0" smtClean="0"/>
              <a:t>S </a:t>
            </a:r>
            <a:r>
              <a:rPr lang="es-ES" dirty="0" smtClean="0"/>
              <a:t>C</a:t>
            </a:r>
            <a:r>
              <a:rPr lang="id-ID" dirty="0" smtClean="0"/>
              <a:t>hevron East Kal</a:t>
            </a:r>
            <a:r>
              <a:rPr lang="es-ES" dirty="0" smtClean="0"/>
              <a:t>, C</a:t>
            </a:r>
            <a:r>
              <a:rPr lang="id-ID" dirty="0" smtClean="0"/>
              <a:t>hevron Makasar Strait</a:t>
            </a:r>
            <a:r>
              <a:rPr lang="es-ES" dirty="0" smtClean="0"/>
              <a:t>, T</a:t>
            </a:r>
            <a:r>
              <a:rPr lang="id-ID" dirty="0" smtClean="0"/>
              <a:t>otal</a:t>
            </a:r>
            <a:r>
              <a:rPr lang="es-ES" dirty="0" smtClean="0"/>
              <a:t>, </a:t>
            </a:r>
            <a:r>
              <a:rPr lang="es-ES" dirty="0"/>
              <a:t>INPEX, dan </a:t>
            </a:r>
            <a:r>
              <a:rPr lang="es-ES" dirty="0" smtClean="0"/>
              <a:t>VICO</a:t>
            </a:r>
            <a:r>
              <a:rPr lang="id-ID" dirty="0" smtClean="0"/>
              <a:t> di mana nilai totalnya USD 152juta; ini adalah </a:t>
            </a:r>
            <a:r>
              <a:rPr lang="en-US" dirty="0" smtClean="0"/>
              <a:t>over/</a:t>
            </a:r>
            <a:r>
              <a:rPr lang="en-US" dirty="0" err="1" smtClean="0"/>
              <a:t>underlifting</a:t>
            </a:r>
            <a:r>
              <a:rPr lang="en-US" dirty="0" smtClean="0"/>
              <a:t> </a:t>
            </a:r>
            <a:r>
              <a:rPr lang="en-US" dirty="0"/>
              <a:t>LNG yang </a:t>
            </a:r>
            <a:r>
              <a:rPr lang="id-ID" dirty="0" smtClean="0"/>
              <a:t>penyelesaiannya</a:t>
            </a:r>
            <a:r>
              <a:rPr lang="en-US" dirty="0" smtClean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mekanisme</a:t>
            </a:r>
            <a:r>
              <a:rPr lang="en-US" dirty="0"/>
              <a:t> </a:t>
            </a:r>
            <a:r>
              <a:rPr lang="en-US" dirty="0" err="1" smtClean="0"/>
              <a:t>kargo</a:t>
            </a:r>
            <a:r>
              <a:rPr lang="id-ID" dirty="0" smtClean="0"/>
              <a:t> dan tercatat oleh BPMIGAS. Sementara</a:t>
            </a:r>
            <a:r>
              <a:rPr lang="en-US" dirty="0" smtClean="0"/>
              <a:t> data </a:t>
            </a:r>
            <a:r>
              <a:rPr lang="id-ID" dirty="0" smtClean="0"/>
              <a:t>di Dit. </a:t>
            </a:r>
            <a:r>
              <a:rPr lang="en-US" dirty="0" smtClean="0"/>
              <a:t>PNBP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i="1" dirty="0"/>
              <a:t>cash-settlement </a:t>
            </a:r>
            <a:r>
              <a:rPr lang="en-US" dirty="0" err="1"/>
              <a:t>atas</a:t>
            </a:r>
            <a:r>
              <a:rPr lang="en-US" dirty="0"/>
              <a:t> over/under lifting </a:t>
            </a:r>
            <a:r>
              <a:rPr lang="en-US" dirty="0" err="1"/>
              <a:t>minyak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gas di </a:t>
            </a:r>
            <a:r>
              <a:rPr lang="en-US" dirty="0" err="1"/>
              <a:t>luar</a:t>
            </a:r>
            <a:r>
              <a:rPr lang="en-US" dirty="0"/>
              <a:t> LNG</a:t>
            </a:r>
            <a:r>
              <a:rPr lang="en-US" dirty="0" smtClean="0"/>
              <a:t>.</a:t>
            </a:r>
            <a:r>
              <a:rPr lang="id-ID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4303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d-ID" sz="5000" smtClean="0"/>
          </a:p>
          <a:p>
            <a:pPr marL="0" indent="0" algn="ctr">
              <a:buNone/>
            </a:pPr>
            <a:r>
              <a:rPr lang="id-ID" sz="5000" smtClean="0"/>
              <a:t>TERIMA </a:t>
            </a:r>
            <a:r>
              <a:rPr lang="id-ID" sz="5000" dirty="0" smtClean="0"/>
              <a:t>KASIH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156171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203717"/>
            <a:ext cx="792088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000" dirty="0" err="1" smtClean="0"/>
              <a:t>Entitas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melapor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Laporan</a:t>
            </a:r>
            <a:r>
              <a:rPr lang="en-US" sz="2000" dirty="0" smtClean="0"/>
              <a:t> </a:t>
            </a:r>
            <a:r>
              <a:rPr lang="en-US" sz="2000" dirty="0" err="1" smtClean="0"/>
              <a:t>Pertama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:</a:t>
            </a:r>
          </a:p>
          <a:p>
            <a:pPr marL="284163" indent="-284163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Direktorat</a:t>
            </a:r>
            <a:r>
              <a:rPr lang="en-US" sz="2000" dirty="0" smtClean="0"/>
              <a:t> </a:t>
            </a:r>
            <a:r>
              <a:rPr lang="en-US" sz="2000" dirty="0" err="1" smtClean="0"/>
              <a:t>Jenderal</a:t>
            </a:r>
            <a:r>
              <a:rPr lang="en-US" sz="2000" dirty="0" smtClean="0"/>
              <a:t> Mineral </a:t>
            </a:r>
            <a:r>
              <a:rPr lang="en-US" sz="2000" dirty="0" err="1" smtClean="0"/>
              <a:t>dan</a:t>
            </a:r>
            <a:r>
              <a:rPr lang="en-US" sz="2000" dirty="0" smtClean="0"/>
              <a:t> Batubara</a:t>
            </a:r>
          </a:p>
          <a:p>
            <a:pPr marL="284163" indent="-284163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Direktorat</a:t>
            </a:r>
            <a:r>
              <a:rPr lang="en-US" sz="2000" dirty="0" smtClean="0"/>
              <a:t> </a:t>
            </a:r>
            <a:r>
              <a:rPr lang="en-US" sz="2000" dirty="0" err="1" smtClean="0"/>
              <a:t>Jenderal</a:t>
            </a:r>
            <a:r>
              <a:rPr lang="en-US" sz="2000" dirty="0" smtClean="0"/>
              <a:t> </a:t>
            </a:r>
            <a:r>
              <a:rPr lang="en-US" sz="2000" dirty="0" err="1" smtClean="0"/>
              <a:t>Pajak</a:t>
            </a:r>
            <a:endParaRPr lang="en-US" sz="2000" dirty="0" smtClean="0"/>
          </a:p>
          <a:p>
            <a:pPr marL="284163" indent="-284163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err="1" smtClean="0"/>
              <a:t>Direktorat</a:t>
            </a:r>
            <a:r>
              <a:rPr lang="en-US" sz="2000" dirty="0" smtClean="0"/>
              <a:t> </a:t>
            </a:r>
            <a:r>
              <a:rPr lang="en-US" sz="2000" dirty="0" err="1" smtClean="0"/>
              <a:t>Jenderal</a:t>
            </a:r>
            <a:r>
              <a:rPr lang="en-US" sz="2000" dirty="0" smtClean="0"/>
              <a:t> </a:t>
            </a:r>
            <a:r>
              <a:rPr lang="en-US" sz="2000" dirty="0" err="1" smtClean="0"/>
              <a:t>Anggaran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47667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Cakupan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Pelaporan</a:t>
            </a:r>
            <a:r>
              <a:rPr lang="en-US" sz="2800" b="1" dirty="0" smtClean="0"/>
              <a:t> EITI </a:t>
            </a:r>
            <a:r>
              <a:rPr lang="en-US" sz="2800" b="1" dirty="0" err="1" smtClean="0"/>
              <a:t>Tahun</a:t>
            </a:r>
            <a:r>
              <a:rPr lang="en-US" sz="2800" b="1" dirty="0" smtClean="0"/>
              <a:t> 2009 (</a:t>
            </a:r>
            <a:r>
              <a:rPr lang="en-US" sz="2800" b="1" dirty="0" err="1" smtClean="0"/>
              <a:t>lanjutan</a:t>
            </a:r>
            <a:r>
              <a:rPr lang="en-US" sz="2800" b="1" dirty="0" smtClean="0"/>
              <a:t>)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Kontribusi</a:t>
            </a:r>
            <a:r>
              <a:rPr lang="en-US" sz="2800" b="1" dirty="0" smtClean="0"/>
              <a:t> Perusahaan </a:t>
            </a:r>
            <a:r>
              <a:rPr lang="en-US" sz="2800" b="1" dirty="0" err="1" smtClean="0"/>
              <a:t>dalam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Setiap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Aliran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Penerimaan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196752"/>
            <a:ext cx="75608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Batubara – </a:t>
            </a:r>
            <a:r>
              <a:rPr lang="en-US" sz="2400" b="1" dirty="0" err="1" smtClean="0"/>
              <a:t>Pajak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Penghasilan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Badan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PPh</a:t>
            </a:r>
            <a:r>
              <a:rPr lang="en-US" sz="2400" b="1" dirty="0" smtClean="0"/>
              <a:t>)</a:t>
            </a:r>
          </a:p>
          <a:p>
            <a:endParaRPr lang="en-US" sz="800" b="1" dirty="0" smtClean="0"/>
          </a:p>
          <a:p>
            <a:r>
              <a:rPr lang="en-US" sz="2000" dirty="0" smtClean="0"/>
              <a:t>Total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PPh</a:t>
            </a:r>
            <a:r>
              <a:rPr lang="en-US" sz="2000" dirty="0" smtClean="0"/>
              <a:t> : USD 1.109.956.932,36 (</a:t>
            </a:r>
            <a:r>
              <a:rPr lang="en-US" sz="2000" dirty="0" err="1" smtClean="0"/>
              <a:t>dari</a:t>
            </a:r>
            <a:r>
              <a:rPr lang="en-US" sz="2000" dirty="0" smtClean="0"/>
              <a:t> 53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0" y="2348880"/>
          <a:ext cx="914400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7544" y="609329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r>
              <a:rPr lang="en-US" dirty="0" err="1" smtClean="0"/>
              <a:t>sesuai</a:t>
            </a:r>
            <a:r>
              <a:rPr lang="en-US" dirty="0" smtClean="0"/>
              <a:t> data yang </a:t>
            </a:r>
            <a:r>
              <a:rPr lang="en-US" dirty="0" err="1" smtClean="0"/>
              <a:t>dilaporkan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Kontribusi</a:t>
            </a:r>
            <a:r>
              <a:rPr lang="en-US" sz="2800" b="1" dirty="0" smtClean="0"/>
              <a:t> Perusahaan </a:t>
            </a:r>
            <a:r>
              <a:rPr lang="en-US" sz="2800" b="1" dirty="0" err="1" smtClean="0"/>
              <a:t>dalam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Setiap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Aliran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Penerimaan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196752"/>
            <a:ext cx="75608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Batubara – </a:t>
            </a:r>
            <a:r>
              <a:rPr lang="en-US" sz="2400" b="1" dirty="0" err="1" smtClean="0"/>
              <a:t>Royalti</a:t>
            </a:r>
            <a:endParaRPr lang="en-US" sz="2400" b="1" dirty="0" smtClean="0"/>
          </a:p>
          <a:p>
            <a:endParaRPr lang="en-US" sz="800" b="1" dirty="0" smtClean="0"/>
          </a:p>
          <a:p>
            <a:r>
              <a:rPr lang="en-US" sz="2000" dirty="0" smtClean="0"/>
              <a:t>Total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royalti</a:t>
            </a:r>
            <a:r>
              <a:rPr lang="en-US" sz="2000" dirty="0" smtClean="0"/>
              <a:t>: USD =938.167.176,55 (</a:t>
            </a:r>
            <a:r>
              <a:rPr lang="en-US" sz="2000" dirty="0" err="1" smtClean="0"/>
              <a:t>dari</a:t>
            </a:r>
            <a:r>
              <a:rPr lang="en-US" sz="2000" dirty="0" smtClean="0"/>
              <a:t> 53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0" y="2348880"/>
          <a:ext cx="8712968" cy="360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609329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r>
              <a:rPr lang="en-US" dirty="0" err="1" smtClean="0"/>
              <a:t>sesuai</a:t>
            </a:r>
            <a:r>
              <a:rPr lang="en-US" dirty="0" smtClean="0"/>
              <a:t> data yang </a:t>
            </a:r>
            <a:r>
              <a:rPr lang="en-US" dirty="0" err="1" smtClean="0"/>
              <a:t>dilaporkan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Kontribusi</a:t>
            </a:r>
            <a:r>
              <a:rPr lang="en-US" sz="2800" b="1" dirty="0" smtClean="0"/>
              <a:t> Perusahaan </a:t>
            </a:r>
            <a:r>
              <a:rPr lang="en-US" sz="2800" b="1" dirty="0" err="1" smtClean="0"/>
              <a:t>dalam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Setiap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Aliran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Penerimaan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196752"/>
            <a:ext cx="75608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Mineral – </a:t>
            </a:r>
            <a:r>
              <a:rPr lang="en-US" sz="2400" b="1" dirty="0" err="1" smtClean="0"/>
              <a:t>Pajak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Penghasilan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Badan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PPh</a:t>
            </a:r>
            <a:r>
              <a:rPr lang="en-US" sz="2400" b="1" dirty="0" smtClean="0"/>
              <a:t>)</a:t>
            </a:r>
          </a:p>
          <a:p>
            <a:endParaRPr lang="en-US" sz="800" b="1" dirty="0" smtClean="0"/>
          </a:p>
          <a:p>
            <a:r>
              <a:rPr lang="en-US" sz="2000" dirty="0" smtClean="0"/>
              <a:t>Total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PPh</a:t>
            </a:r>
            <a:r>
              <a:rPr lang="en-US" sz="2000" dirty="0" smtClean="0"/>
              <a:t>: USD =1.223.166.752,18 (</a:t>
            </a:r>
            <a:r>
              <a:rPr lang="en-US" sz="2000" dirty="0" err="1" smtClean="0"/>
              <a:t>dari</a:t>
            </a:r>
            <a:r>
              <a:rPr lang="en-US" sz="2000" dirty="0" smtClean="0"/>
              <a:t> 15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54174" y="2276872"/>
          <a:ext cx="9089826" cy="389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7544" y="609329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r>
              <a:rPr lang="en-US" dirty="0" err="1" smtClean="0"/>
              <a:t>sesuai</a:t>
            </a:r>
            <a:r>
              <a:rPr lang="en-US" dirty="0" smtClean="0"/>
              <a:t> data yang </a:t>
            </a:r>
            <a:r>
              <a:rPr lang="en-US" dirty="0" err="1" smtClean="0"/>
              <a:t>dilaporkan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Kontribusi</a:t>
            </a:r>
            <a:r>
              <a:rPr lang="en-US" sz="2800" b="1" dirty="0" smtClean="0"/>
              <a:t> Perusahaan </a:t>
            </a:r>
            <a:r>
              <a:rPr lang="en-US" sz="2800" b="1" dirty="0" err="1" smtClean="0"/>
              <a:t>dalam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Setiap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Aliran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Penerimaan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196752"/>
            <a:ext cx="75608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Mineral – </a:t>
            </a:r>
            <a:r>
              <a:rPr lang="en-US" sz="2400" b="1" dirty="0" err="1" smtClean="0"/>
              <a:t>Royalti</a:t>
            </a:r>
            <a:endParaRPr lang="en-US" sz="2400" b="1" dirty="0" smtClean="0"/>
          </a:p>
          <a:p>
            <a:endParaRPr lang="en-US" sz="800" b="1" dirty="0" smtClean="0"/>
          </a:p>
          <a:p>
            <a:r>
              <a:rPr lang="en-US" sz="2000" dirty="0" smtClean="0"/>
              <a:t>Total </a:t>
            </a:r>
            <a:r>
              <a:rPr lang="en-US" sz="2000" dirty="0" err="1" smtClean="0"/>
              <a:t>pembayaran</a:t>
            </a:r>
            <a:r>
              <a:rPr lang="en-US" sz="2000" dirty="0" smtClean="0"/>
              <a:t> </a:t>
            </a:r>
            <a:r>
              <a:rPr lang="en-US" sz="2000" dirty="0" err="1" smtClean="0"/>
              <a:t>royalti</a:t>
            </a:r>
            <a:r>
              <a:rPr lang="en-US" sz="2000" dirty="0" smtClean="0"/>
              <a:t>: USD </a:t>
            </a:r>
            <a:r>
              <a:rPr lang="en-US" sz="2000" dirty="0" smtClean="0"/>
              <a:t>=</a:t>
            </a:r>
            <a:r>
              <a:rPr lang="id-ID" sz="2000" smtClean="0"/>
              <a:t>197.510.031,2</a:t>
            </a:r>
            <a:r>
              <a:rPr lang="en-US" sz="200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dari</a:t>
            </a:r>
            <a:r>
              <a:rPr lang="en-US" sz="2000" dirty="0" smtClean="0"/>
              <a:t> 15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11560" y="2348880"/>
          <a:ext cx="9017818" cy="389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7544" y="609329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r>
              <a:rPr lang="en-US" dirty="0" err="1" smtClean="0"/>
              <a:t>sesuai</a:t>
            </a:r>
            <a:r>
              <a:rPr lang="en-US" dirty="0" smtClean="0"/>
              <a:t> data yang </a:t>
            </a:r>
            <a:r>
              <a:rPr lang="en-US" dirty="0" err="1" smtClean="0"/>
              <a:t>dilaporkan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Hasil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Rekonsiliasi</a:t>
            </a:r>
            <a:r>
              <a:rPr lang="en-US" sz="2800" b="1" dirty="0" smtClean="0"/>
              <a:t> - Mineral</a:t>
            </a:r>
            <a:endParaRPr lang="en-US" sz="28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3782151"/>
              </p:ext>
            </p:extLst>
          </p:nvPr>
        </p:nvGraphicFramePr>
        <p:xfrm>
          <a:off x="971600" y="1397000"/>
          <a:ext cx="6984776" cy="3684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194"/>
                <a:gridCol w="1746194"/>
                <a:gridCol w="1746194"/>
                <a:gridCol w="1746194"/>
              </a:tblGrid>
              <a:tr h="107328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Aliran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Penerimaan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Perusahaan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Pemerintah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Perbedaan</a:t>
                      </a:r>
                      <a:endParaRPr lang="en-US" dirty="0"/>
                    </a:p>
                  </a:txBody>
                  <a:tcPr anchor="ctr"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1.223.166,75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1.165.999,96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47.943,37</a:t>
                      </a:r>
                      <a:endParaRPr lang="en-US" dirty="0"/>
                    </a:p>
                  </a:txBody>
                  <a:tcPr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smtClean="0"/>
                        <a:t>PBB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20.122,81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3.358,31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16.233,96</a:t>
                      </a:r>
                      <a:endParaRPr lang="en-US" dirty="0"/>
                    </a:p>
                  </a:txBody>
                  <a:tcPr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Royalti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197.510,03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194.949.31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2.560.,73</a:t>
                      </a:r>
                      <a:endParaRPr lang="en-US" dirty="0"/>
                    </a:p>
                  </a:txBody>
                  <a:tcPr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Iuran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Tetap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1.610,33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2.456,69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(846,36)</a:t>
                      </a:r>
                      <a:endParaRPr lang="en-US" dirty="0"/>
                    </a:p>
                  </a:txBody>
                  <a:tcPr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Dividen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288.994,58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276.870,05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12.124,53</a:t>
                      </a:r>
                      <a:endParaRPr lang="en-US" dirty="0"/>
                    </a:p>
                  </a:txBody>
                  <a:tcPr/>
                </a:tc>
              </a:tr>
              <a:tr h="43527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1.731.404,50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1.643.634,32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78.016,23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56176" y="9087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(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ribuan</a:t>
            </a:r>
            <a:r>
              <a:rPr lang="en-US" dirty="0" smtClean="0"/>
              <a:t> USD)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537321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600" dirty="0" err="1" smtClean="0"/>
              <a:t>Perbedaan</a:t>
            </a:r>
            <a:r>
              <a:rPr lang="en-US" sz="1600" dirty="0" smtClean="0"/>
              <a:t> </a:t>
            </a:r>
            <a:r>
              <a:rPr lang="en-US" sz="1600" dirty="0" err="1" smtClean="0"/>
              <a:t>untuk</a:t>
            </a:r>
            <a:r>
              <a:rPr lang="en-US" sz="1600" dirty="0" smtClean="0"/>
              <a:t> </a:t>
            </a:r>
            <a:r>
              <a:rPr lang="en-US" sz="1600" dirty="0" err="1" smtClean="0"/>
              <a:t>PPh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PBB </a:t>
            </a:r>
            <a:r>
              <a:rPr lang="en-US" sz="1600" dirty="0" err="1" smtClean="0"/>
              <a:t>tidak</a:t>
            </a:r>
            <a:r>
              <a:rPr lang="en-US" sz="1600" dirty="0" smtClean="0"/>
              <a:t> </a:t>
            </a:r>
            <a:r>
              <a:rPr lang="en-US" sz="1600" dirty="0" err="1" smtClean="0"/>
              <a:t>termasuk</a:t>
            </a:r>
            <a:r>
              <a:rPr lang="en-US" sz="1600" dirty="0" smtClean="0"/>
              <a:t> </a:t>
            </a:r>
            <a:r>
              <a:rPr lang="en-US" sz="1600" dirty="0" err="1" smtClean="0"/>
              <a:t>perbedaan</a:t>
            </a:r>
            <a:r>
              <a:rPr lang="en-US" sz="1600" dirty="0" smtClean="0"/>
              <a:t> yang </a:t>
            </a:r>
            <a:r>
              <a:rPr lang="en-US" sz="1600" dirty="0" err="1" smtClean="0"/>
              <a:t>timbul</a:t>
            </a:r>
            <a:r>
              <a:rPr lang="en-US" sz="1600" dirty="0" smtClean="0"/>
              <a:t> </a:t>
            </a:r>
            <a:r>
              <a:rPr lang="en-US" sz="1600" dirty="0" err="1" smtClean="0"/>
              <a:t>akibat</a:t>
            </a:r>
            <a:r>
              <a:rPr lang="en-US" sz="1600" dirty="0" smtClean="0"/>
              <a:t> </a:t>
            </a:r>
            <a:r>
              <a:rPr lang="en-US" sz="1600" dirty="0" err="1" smtClean="0"/>
              <a:t>belum</a:t>
            </a:r>
            <a:r>
              <a:rPr lang="en-US" sz="1600" dirty="0" smtClean="0"/>
              <a:t> </a:t>
            </a:r>
            <a:r>
              <a:rPr lang="en-US" sz="1600" dirty="0" err="1" smtClean="0"/>
              <a:t>diberikannya</a:t>
            </a:r>
            <a:r>
              <a:rPr lang="en-US" sz="1600" dirty="0" smtClean="0"/>
              <a:t> </a:t>
            </a:r>
            <a:r>
              <a:rPr lang="en-US" sz="1600" dirty="0" err="1" smtClean="0"/>
              <a:t>informasi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DJP </a:t>
            </a:r>
            <a:r>
              <a:rPr lang="en-US" sz="1600" dirty="0" err="1" smtClean="0"/>
              <a:t>karena</a:t>
            </a:r>
            <a:r>
              <a:rPr lang="en-US" sz="1600" dirty="0" smtClean="0"/>
              <a:t> DJP </a:t>
            </a:r>
            <a:r>
              <a:rPr lang="en-US" sz="1600" dirty="0" err="1" smtClean="0"/>
              <a:t>belum</a:t>
            </a:r>
            <a:r>
              <a:rPr lang="en-US" sz="1600" dirty="0" smtClean="0"/>
              <a:t> </a:t>
            </a:r>
            <a:r>
              <a:rPr lang="en-US" sz="1600" dirty="0" err="1" smtClean="0"/>
              <a:t>menerima</a:t>
            </a:r>
            <a:r>
              <a:rPr lang="en-US" sz="1600" dirty="0" smtClean="0"/>
              <a:t> </a:t>
            </a:r>
            <a:r>
              <a:rPr lang="en-US" sz="1600" dirty="0" err="1" smtClean="0"/>
              <a:t>lembar</a:t>
            </a:r>
            <a:r>
              <a:rPr lang="en-US" sz="1600" dirty="0" smtClean="0"/>
              <a:t> </a:t>
            </a:r>
            <a:r>
              <a:rPr lang="en-US" sz="1600" dirty="0" err="1" smtClean="0"/>
              <a:t>otorisasi</a:t>
            </a:r>
            <a:r>
              <a:rPr lang="en-US" sz="1600" dirty="0" smtClean="0"/>
              <a:t> </a:t>
            </a:r>
            <a:r>
              <a:rPr lang="en-US" sz="1600" dirty="0" err="1" smtClean="0"/>
              <a:t>pajak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</a:t>
            </a:r>
            <a:r>
              <a:rPr lang="en-US" sz="1600" dirty="0" err="1" smtClean="0"/>
              <a:t>perusahaan</a:t>
            </a:r>
            <a:r>
              <a:rPr lang="en-US" sz="1600" dirty="0" smtClean="0"/>
              <a:t> </a:t>
            </a:r>
            <a:r>
              <a:rPr lang="en-US" sz="1600" dirty="0" err="1" smtClean="0"/>
              <a:t>atau</a:t>
            </a:r>
            <a:r>
              <a:rPr lang="en-US" sz="1600" dirty="0" smtClean="0"/>
              <a:t> </a:t>
            </a:r>
            <a:r>
              <a:rPr lang="en-US" sz="1600" dirty="0" err="1" smtClean="0"/>
              <a:t>otorisasi</a:t>
            </a:r>
            <a:r>
              <a:rPr lang="en-US" sz="1600" dirty="0" smtClean="0"/>
              <a:t> yang </a:t>
            </a:r>
            <a:r>
              <a:rPr lang="en-US" sz="1600" dirty="0" err="1" smtClean="0"/>
              <a:t>diberikan</a:t>
            </a:r>
            <a:r>
              <a:rPr lang="en-US" sz="1600" dirty="0" smtClean="0"/>
              <a:t> </a:t>
            </a:r>
            <a:r>
              <a:rPr lang="en-US" sz="1600" dirty="0" err="1" smtClean="0"/>
              <a:t>masih</a:t>
            </a:r>
            <a:r>
              <a:rPr lang="en-US" sz="1600" dirty="0" smtClean="0"/>
              <a:t> </a:t>
            </a:r>
            <a:r>
              <a:rPr lang="en-US" sz="1600" dirty="0" err="1" smtClean="0"/>
              <a:t>dianggap</a:t>
            </a:r>
            <a:r>
              <a:rPr lang="en-US" sz="1600" dirty="0" smtClean="0"/>
              <a:t> </a:t>
            </a:r>
            <a:r>
              <a:rPr lang="en-US" sz="1600" dirty="0" err="1" smtClean="0"/>
              <a:t>belum</a:t>
            </a:r>
            <a:r>
              <a:rPr lang="en-US" sz="1600" dirty="0" smtClean="0"/>
              <a:t> </a:t>
            </a:r>
            <a:r>
              <a:rPr lang="en-US" sz="1600" dirty="0" err="1" smtClean="0"/>
              <a:t>tepat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7579</TotalTime>
  <Words>1701</Words>
  <Application>Microsoft Office PowerPoint</Application>
  <PresentationFormat>On-screen Show (4:3)</PresentationFormat>
  <Paragraphs>281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SOSIALISASI LAPORAN EITI INDONESIA  PERTAMA</vt:lpstr>
      <vt:lpstr>PERTAMBANGAN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OUTLINE PRESENTASI</vt:lpstr>
      <vt:lpstr>Gambaran Umum Aliran Penerimaan Migas</vt:lpstr>
      <vt:lpstr>Entitas yang melapor dalam Laporan Pertama ini</vt:lpstr>
      <vt:lpstr>Slide 16</vt:lpstr>
      <vt:lpstr>Penerimaan Negara atas Minyak dan Gas Bumi tiap Kontraktor KKS Tahun 2009</vt:lpstr>
      <vt:lpstr>Penerimaan Negara atas Minyak dan Gas Bumi tiap Kontraktor KKS Tahun 2009</vt:lpstr>
      <vt:lpstr>Slide 19</vt:lpstr>
      <vt:lpstr>Penerimaan Negara atas Minyak dan Gas Bumi tiap Kontraktor KKS Tahun 2009</vt:lpstr>
      <vt:lpstr>Slide 21</vt:lpstr>
      <vt:lpstr>Penerimaan Negara atas Minyak dan Gas Bumi tiap Kontraktor KKS Tahun 2009</vt:lpstr>
      <vt:lpstr>Slide 23</vt:lpstr>
      <vt:lpstr>Penerimaan Negara atas Minyak dan Gas Bumi tiap Kontraktor KKS Tahun 2009</vt:lpstr>
      <vt:lpstr>Slide 25</vt:lpstr>
      <vt:lpstr>Penerimaan Negara atas Minyak dan Gas Bumi tiap Kontraktor KKS Tahun 2009</vt:lpstr>
      <vt:lpstr>Slide 27</vt:lpstr>
      <vt:lpstr>Kontribusi 57 KKS Produksi  (dalam Ribuan Dolar AS)</vt:lpstr>
      <vt:lpstr>Hasil Rekonsiliasi antara KKKS dan Pemerintah</vt:lpstr>
      <vt:lpstr>Penyebab Perbedaan Corporate &amp; Dividend tax </vt:lpstr>
      <vt:lpstr>Penyebab Perbedaan Over/Under Lifting</vt:lpstr>
      <vt:lpstr>Slide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Fajar Reksoprodjo</dc:creator>
  <cp:lastModifiedBy>TOSHIBA</cp:lastModifiedBy>
  <cp:revision>158</cp:revision>
  <dcterms:created xsi:type="dcterms:W3CDTF">2013-04-30T02:59:11Z</dcterms:created>
  <dcterms:modified xsi:type="dcterms:W3CDTF">2013-05-14T06:00:27Z</dcterms:modified>
</cp:coreProperties>
</file>