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9" r:id="rId3"/>
    <p:sldId id="272" r:id="rId4"/>
    <p:sldId id="273" r:id="rId5"/>
    <p:sldId id="300" r:id="rId6"/>
    <p:sldId id="274" r:id="rId7"/>
    <p:sldId id="293" r:id="rId8"/>
    <p:sldId id="296" r:id="rId9"/>
    <p:sldId id="281" r:id="rId10"/>
    <p:sldId id="282" r:id="rId11"/>
    <p:sldId id="284" r:id="rId12"/>
    <p:sldId id="286" r:id="rId13"/>
    <p:sldId id="285" r:id="rId14"/>
    <p:sldId id="290" r:id="rId15"/>
    <p:sldId id="289" r:id="rId16"/>
    <p:sldId id="288" r:id="rId17"/>
    <p:sldId id="287" r:id="rId18"/>
    <p:sldId id="291" r:id="rId19"/>
    <p:sldId id="292" r:id="rId20"/>
    <p:sldId id="299" r:id="rId21"/>
    <p:sldId id="294" r:id="rId22"/>
    <p:sldId id="257" r:id="rId23"/>
    <p:sldId id="262" r:id="rId24"/>
    <p:sldId id="271" r:id="rId25"/>
    <p:sldId id="266" r:id="rId26"/>
    <p:sldId id="270" r:id="rId27"/>
    <p:sldId id="297" r:id="rId28"/>
    <p:sldId id="298" r:id="rId29"/>
    <p:sldId id="267" r:id="rId30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4C92-F092-4FA3-B409-A4344B052D9E}" type="datetimeFigureOut">
              <a:rPr lang="id-ID" smtClean="0"/>
              <a:pPr/>
              <a:t>27/01/2014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87009-717B-4FF2-8F73-A043AF3915AD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4C92-F092-4FA3-B409-A4344B052D9E}" type="datetimeFigureOut">
              <a:rPr lang="id-ID" smtClean="0"/>
              <a:pPr/>
              <a:t>27/01/2014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87009-717B-4FF2-8F73-A043AF3915AD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4C92-F092-4FA3-B409-A4344B052D9E}" type="datetimeFigureOut">
              <a:rPr lang="id-ID" smtClean="0"/>
              <a:pPr/>
              <a:t>27/01/2014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87009-717B-4FF2-8F73-A043AF3915AD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4C92-F092-4FA3-B409-A4344B052D9E}" type="datetimeFigureOut">
              <a:rPr lang="id-ID" smtClean="0"/>
              <a:pPr/>
              <a:t>27/01/2014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87009-717B-4FF2-8F73-A043AF3915AD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4C92-F092-4FA3-B409-A4344B052D9E}" type="datetimeFigureOut">
              <a:rPr lang="id-ID" smtClean="0"/>
              <a:pPr/>
              <a:t>27/01/2014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87009-717B-4FF2-8F73-A043AF3915AD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4C92-F092-4FA3-B409-A4344B052D9E}" type="datetimeFigureOut">
              <a:rPr lang="id-ID" smtClean="0"/>
              <a:pPr/>
              <a:t>27/01/2014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87009-717B-4FF2-8F73-A043AF3915AD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4C92-F092-4FA3-B409-A4344B052D9E}" type="datetimeFigureOut">
              <a:rPr lang="id-ID" smtClean="0"/>
              <a:pPr/>
              <a:t>27/01/2014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87009-717B-4FF2-8F73-A043AF3915AD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4C92-F092-4FA3-B409-A4344B052D9E}" type="datetimeFigureOut">
              <a:rPr lang="id-ID" smtClean="0"/>
              <a:pPr/>
              <a:t>27/01/2014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87009-717B-4FF2-8F73-A043AF3915AD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4C92-F092-4FA3-B409-A4344B052D9E}" type="datetimeFigureOut">
              <a:rPr lang="id-ID" smtClean="0"/>
              <a:pPr/>
              <a:t>27/01/2014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87009-717B-4FF2-8F73-A043AF3915AD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4C92-F092-4FA3-B409-A4344B052D9E}" type="datetimeFigureOut">
              <a:rPr lang="id-ID" smtClean="0"/>
              <a:pPr/>
              <a:t>27/01/2014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87009-717B-4FF2-8F73-A043AF3915AD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4C92-F092-4FA3-B409-A4344B052D9E}" type="datetimeFigureOut">
              <a:rPr lang="id-ID" smtClean="0"/>
              <a:pPr/>
              <a:t>27/01/2014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87009-717B-4FF2-8F73-A043AF3915AD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2F4C92-F092-4FA3-B409-A4344B052D9E}" type="datetimeFigureOut">
              <a:rPr lang="id-ID" smtClean="0"/>
              <a:pPr/>
              <a:t>27/01/2014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A87009-717B-4FF2-8F73-A043AF3915AD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3284984"/>
            <a:ext cx="8640960" cy="1728192"/>
          </a:xfrm>
        </p:spPr>
        <p:txBody>
          <a:bodyPr>
            <a:noAutofit/>
          </a:bodyPr>
          <a:lstStyle/>
          <a:p>
            <a:pPr algn="l"/>
            <a:r>
              <a:rPr lang="en-US" sz="4000" dirty="0" smtClean="0">
                <a:latin typeface="+mn-lt"/>
              </a:rPr>
              <a:t>REKONSILIASI </a:t>
            </a:r>
            <a:r>
              <a:rPr lang="id-ID" sz="4000" dirty="0" smtClean="0">
                <a:latin typeface="+mn-lt"/>
              </a:rPr>
              <a:t>EITI</a:t>
            </a:r>
            <a:br>
              <a:rPr lang="id-ID" sz="4000" dirty="0" smtClean="0">
                <a:latin typeface="+mn-lt"/>
              </a:rPr>
            </a:br>
            <a:r>
              <a:rPr lang="en-US" sz="4000" dirty="0" smtClean="0">
                <a:latin typeface="+mn-lt"/>
              </a:rPr>
              <a:t>PERIODE </a:t>
            </a:r>
            <a:r>
              <a:rPr lang="id-ID" sz="4000" dirty="0" smtClean="0">
                <a:latin typeface="+mn-lt"/>
              </a:rPr>
              <a:t>2010 &amp; 2011</a:t>
            </a:r>
            <a:endParaRPr lang="id-ID" sz="4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6464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179512" y="188640"/>
            <a:ext cx="7986342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000" dirty="0"/>
              <a:t>Preliminary Data </a:t>
            </a:r>
            <a:r>
              <a:rPr lang="en-US" sz="3000" dirty="0" err="1"/>
              <a:t>Rekonsiliasi</a:t>
            </a:r>
            <a:r>
              <a:rPr lang="en-US" sz="3000" dirty="0"/>
              <a:t> 2010 </a:t>
            </a:r>
            <a:r>
              <a:rPr lang="id-ID" sz="3000" dirty="0" smtClean="0"/>
              <a:t>- </a:t>
            </a:r>
            <a:r>
              <a:rPr lang="en-US" sz="3000" dirty="0" smtClean="0"/>
              <a:t>Table </a:t>
            </a:r>
            <a:r>
              <a:rPr lang="en-US" sz="3000" dirty="0"/>
              <a:t>1 (</a:t>
            </a:r>
            <a:r>
              <a:rPr lang="en-US" sz="3000" dirty="0" smtClean="0"/>
              <a:t>1</a:t>
            </a:r>
            <a:r>
              <a:rPr lang="id-ID" sz="3000" dirty="0" smtClean="0"/>
              <a:t>/3</a:t>
            </a:r>
            <a:r>
              <a:rPr lang="en-US" sz="3000" dirty="0" smtClean="0"/>
              <a:t>)</a:t>
            </a:r>
            <a:endParaRPr lang="id-ID" sz="3000" dirty="0" smtClean="0">
              <a:latin typeface="+mn-lt"/>
            </a:endParaRPr>
          </a:p>
        </p:txBody>
      </p:sp>
      <p:graphicFrame>
        <p:nvGraphicFramePr>
          <p:cNvPr id="5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3302961"/>
              </p:ext>
            </p:extLst>
          </p:nvPr>
        </p:nvGraphicFramePr>
        <p:xfrm>
          <a:off x="251520" y="1268760"/>
          <a:ext cx="7416824" cy="3129488"/>
        </p:xfrm>
        <a:graphic>
          <a:graphicData uri="http://schemas.openxmlformats.org/drawingml/2006/table">
            <a:tbl>
              <a:tblPr firstRow="1" bandRow="1">
                <a:effectLst>
                  <a:reflection blurRad="6350" stA="50000" endA="300" endPos="38500" dist="50800" dir="5400000" sy="-100000" algn="bl" rotWithShape="0"/>
                </a:effectLst>
                <a:tableStyleId>{21E4AEA4-8DFA-4A89-87EB-49C32662AFE0}</a:tableStyleId>
              </a:tblPr>
              <a:tblGrid>
                <a:gridCol w="2057372"/>
                <a:gridCol w="966964"/>
                <a:gridCol w="936104"/>
                <a:gridCol w="1080120"/>
                <a:gridCol w="1080120"/>
                <a:gridCol w="1296144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200" dirty="0" smtClean="0"/>
                        <a:t>Dalam</a:t>
                      </a:r>
                      <a:r>
                        <a:rPr lang="id-ID" sz="1200" baseline="0" dirty="0" smtClean="0"/>
                        <a:t> ribuan US$</a:t>
                      </a:r>
                      <a:endParaRPr 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200" dirty="0" smtClean="0"/>
                        <a:t>KKKS</a:t>
                      </a:r>
                      <a:endParaRPr 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200" dirty="0" smtClean="0"/>
                        <a:t>PNBP</a:t>
                      </a:r>
                      <a:endParaRPr 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Perbedaan</a:t>
                      </a:r>
                      <a:endParaRPr lang="en-US" sz="12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Pre – </a:t>
                      </a:r>
                      <a:r>
                        <a:rPr lang="en-US" sz="1200" dirty="0" err="1" smtClean="0"/>
                        <a:t>Rekon</a:t>
                      </a:r>
                      <a:endParaRPr 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Penyesuaian</a:t>
                      </a:r>
                      <a:r>
                        <a:rPr lang="en-US" sz="1200" baseline="0" dirty="0" smtClean="0"/>
                        <a:t> </a:t>
                      </a:r>
                      <a:endParaRPr 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200" dirty="0" err="1" smtClean="0"/>
                        <a:t>Perbedaan</a:t>
                      </a:r>
                      <a:endParaRPr lang="en-US" sz="1200" dirty="0" smtClean="0"/>
                    </a:p>
                    <a:p>
                      <a:pPr algn="ctr" rtl="0"/>
                      <a:r>
                        <a:rPr lang="en-US" sz="1200" dirty="0" smtClean="0"/>
                        <a:t>Post – </a:t>
                      </a:r>
                      <a:r>
                        <a:rPr lang="en-US" sz="1200" dirty="0" err="1" smtClean="0"/>
                        <a:t>Rekon</a:t>
                      </a:r>
                      <a:endParaRPr lang="en-US" sz="1200" dirty="0" smtClean="0"/>
                    </a:p>
                    <a:p>
                      <a:pPr algn="ctr" rtl="0"/>
                      <a:r>
                        <a:rPr lang="en-US" sz="1200" dirty="0" smtClean="0"/>
                        <a:t>(</a:t>
                      </a:r>
                      <a:r>
                        <a:rPr lang="en-US" sz="1200" dirty="0" err="1" smtClean="0"/>
                        <a:t>sementara</a:t>
                      </a:r>
                      <a:r>
                        <a:rPr lang="id-ID" sz="1200" dirty="0" smtClean="0"/>
                        <a:t>)</a:t>
                      </a:r>
                      <a:endParaRPr lang="id-ID" sz="1200" dirty="0"/>
                    </a:p>
                  </a:txBody>
                  <a:tcPr anchor="ctr"/>
                </a:tc>
              </a:tr>
              <a:tr h="40117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PAJAK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id-ID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sz="1200" dirty="0"/>
                    </a:p>
                  </a:txBody>
                  <a:tcPr/>
                </a:tc>
              </a:tr>
              <a:tr h="59016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PP</a:t>
                      </a:r>
                      <a:r>
                        <a:rPr lang="id-ID" sz="1200" dirty="0" smtClean="0"/>
                        <a:t>h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Migas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id-ID" sz="1200" baseline="0" dirty="0" smtClean="0"/>
                        <a:t>-</a:t>
                      </a:r>
                      <a:r>
                        <a:rPr lang="en-US" sz="1200" baseline="0" dirty="0" smtClean="0"/>
                        <a:t> Operator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5,007,854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4,627,121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380,733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24,224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3</a:t>
                      </a:r>
                      <a:r>
                        <a:rPr lang="id-ID" sz="1200" dirty="0" smtClean="0"/>
                        <a:t>5</a:t>
                      </a:r>
                      <a:r>
                        <a:rPr lang="en-US" sz="1200" dirty="0" smtClean="0"/>
                        <a:t>6,</a:t>
                      </a:r>
                      <a:r>
                        <a:rPr lang="id-ID" sz="1200" dirty="0" smtClean="0"/>
                        <a:t>509</a:t>
                      </a:r>
                      <a:endParaRPr lang="en-US" sz="1200" dirty="0"/>
                    </a:p>
                  </a:txBody>
                  <a:tcPr anchor="ctr"/>
                </a:tc>
              </a:tr>
              <a:tr h="5760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PP</a:t>
                      </a:r>
                      <a:r>
                        <a:rPr lang="id-ID" sz="1200" dirty="0" smtClean="0"/>
                        <a:t>h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Migas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id-ID" sz="1200" baseline="0" dirty="0" smtClean="0"/>
                        <a:t>- Non Operator</a:t>
                      </a:r>
                      <a:endParaRPr 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645,030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1,050,132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(</a:t>
                      </a:r>
                      <a:r>
                        <a:rPr lang="en-US" sz="1200" dirty="0" smtClean="0"/>
                        <a:t>405,102</a:t>
                      </a:r>
                      <a:r>
                        <a:rPr lang="id-ID" sz="1200" dirty="0" smtClean="0"/>
                        <a:t>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4</a:t>
                      </a:r>
                      <a:r>
                        <a:rPr lang="id-ID" sz="1200" dirty="0" smtClean="0"/>
                        <a:t>46</a:t>
                      </a:r>
                      <a:r>
                        <a:rPr lang="en-US" sz="1200" dirty="0" smtClean="0"/>
                        <a:t>,</a:t>
                      </a:r>
                      <a:r>
                        <a:rPr lang="id-ID" sz="1200" dirty="0" smtClean="0"/>
                        <a:t>827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41</a:t>
                      </a:r>
                      <a:r>
                        <a:rPr lang="en-US" sz="1200" dirty="0" smtClean="0"/>
                        <a:t>,</a:t>
                      </a:r>
                      <a:r>
                        <a:rPr lang="id-ID" sz="1200" dirty="0" smtClean="0"/>
                        <a:t>725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BUKAN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PAJAK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dirty="0"/>
                    </a:p>
                  </a:txBody>
                  <a:tcPr anchor="ctr"/>
                </a:tc>
              </a:tr>
              <a:tr h="55116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Production Bonus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-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760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760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-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760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219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179512" y="188640"/>
            <a:ext cx="7986342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000" dirty="0"/>
              <a:t>Preliminary Data </a:t>
            </a:r>
            <a:r>
              <a:rPr lang="en-US" sz="3000" dirty="0" err="1"/>
              <a:t>Rekonsiliasi</a:t>
            </a:r>
            <a:r>
              <a:rPr lang="en-US" sz="3000" dirty="0"/>
              <a:t> 2010 </a:t>
            </a:r>
            <a:r>
              <a:rPr lang="id-ID" sz="3000" dirty="0"/>
              <a:t>-</a:t>
            </a:r>
            <a:r>
              <a:rPr lang="en-US" sz="3000" dirty="0" smtClean="0"/>
              <a:t> </a:t>
            </a:r>
            <a:r>
              <a:rPr lang="en-US" sz="3000" dirty="0"/>
              <a:t>Table 1 (</a:t>
            </a:r>
            <a:r>
              <a:rPr lang="en-US" sz="3000" dirty="0" smtClean="0"/>
              <a:t>2</a:t>
            </a:r>
            <a:r>
              <a:rPr lang="id-ID" sz="3000" dirty="0" smtClean="0"/>
              <a:t>/3</a:t>
            </a:r>
            <a:r>
              <a:rPr lang="en-US" sz="3000" dirty="0" smtClean="0"/>
              <a:t>)</a:t>
            </a:r>
            <a:endParaRPr lang="id-ID" sz="3000" dirty="0" smtClean="0">
              <a:latin typeface="+mn-lt"/>
            </a:endParaRPr>
          </a:p>
        </p:txBody>
      </p:sp>
      <p:graphicFrame>
        <p:nvGraphicFramePr>
          <p:cNvPr id="6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9818503"/>
              </p:ext>
            </p:extLst>
          </p:nvPr>
        </p:nvGraphicFramePr>
        <p:xfrm>
          <a:off x="251520" y="1268760"/>
          <a:ext cx="7416824" cy="2209800"/>
        </p:xfrm>
        <a:graphic>
          <a:graphicData uri="http://schemas.openxmlformats.org/drawingml/2006/table">
            <a:tbl>
              <a:tblPr firstRow="1" bandRow="1">
                <a:effectLst>
                  <a:reflection blurRad="6350" stA="50000" endA="300" endPos="38500" dist="50800" dir="5400000" sy="-100000" algn="bl" rotWithShape="0"/>
                </a:effectLst>
                <a:tableStyleId>{21E4AEA4-8DFA-4A89-87EB-49C32662AFE0}</a:tableStyleId>
              </a:tblPr>
              <a:tblGrid>
                <a:gridCol w="2074636"/>
                <a:gridCol w="949700"/>
                <a:gridCol w="936104"/>
                <a:gridCol w="1080120"/>
                <a:gridCol w="1080120"/>
                <a:gridCol w="1296144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1200" dirty="0" err="1" smtClean="0"/>
                        <a:t>Dalam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ribuan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id-ID" sz="1200" baseline="0" dirty="0" smtClean="0"/>
                        <a:t>US</a:t>
                      </a:r>
                      <a:r>
                        <a:rPr lang="en-US" sz="1200" baseline="0" dirty="0" smtClean="0"/>
                        <a:t>$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200" dirty="0" smtClean="0"/>
                        <a:t>KKKS</a:t>
                      </a:r>
                      <a:endParaRPr 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200" dirty="0" smtClean="0"/>
                        <a:t>SKK</a:t>
                      </a:r>
                      <a:r>
                        <a:rPr lang="id-ID" sz="1200" baseline="0" dirty="0" smtClean="0"/>
                        <a:t> MIGAS</a:t>
                      </a:r>
                      <a:endParaRPr 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Perbedaan</a:t>
                      </a:r>
                      <a:endParaRPr lang="en-US" sz="12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Pre – </a:t>
                      </a:r>
                      <a:r>
                        <a:rPr lang="en-US" sz="1200" dirty="0" err="1" smtClean="0"/>
                        <a:t>Rekon</a:t>
                      </a:r>
                      <a:endParaRPr 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200" dirty="0" err="1" smtClean="0"/>
                        <a:t>Penyesuaian</a:t>
                      </a:r>
                      <a:r>
                        <a:rPr lang="en-US" sz="1200" baseline="0" dirty="0" smtClean="0"/>
                        <a:t> </a:t>
                      </a:r>
                      <a:endParaRPr 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200" dirty="0" err="1" smtClean="0"/>
                        <a:t>Perbedaan</a:t>
                      </a:r>
                      <a:endParaRPr lang="en-US" sz="1200" dirty="0" smtClean="0"/>
                    </a:p>
                    <a:p>
                      <a:pPr algn="ctr" rtl="0"/>
                      <a:r>
                        <a:rPr lang="en-US" sz="1200" dirty="0" smtClean="0"/>
                        <a:t>Post – </a:t>
                      </a:r>
                      <a:r>
                        <a:rPr lang="en-US" sz="1200" dirty="0" err="1" smtClean="0"/>
                        <a:t>Rekon</a:t>
                      </a:r>
                      <a:endParaRPr lang="en-US" sz="1200" dirty="0" smtClean="0"/>
                    </a:p>
                    <a:p>
                      <a:pPr algn="ctr" rtl="0"/>
                      <a:r>
                        <a:rPr lang="en-US" sz="1200" dirty="0" smtClean="0"/>
                        <a:t>(</a:t>
                      </a:r>
                      <a:r>
                        <a:rPr lang="en-US" sz="1200" dirty="0" err="1" smtClean="0"/>
                        <a:t>sementara</a:t>
                      </a:r>
                      <a:r>
                        <a:rPr lang="en-US" sz="1200" dirty="0" smtClean="0"/>
                        <a:t>)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BUKAN PAJAK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Domestic</a:t>
                      </a:r>
                      <a:r>
                        <a:rPr lang="en-US" sz="1200" baseline="0" dirty="0" smtClean="0"/>
                        <a:t> Market Obligation Fee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902,342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1,001,931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(</a:t>
                      </a:r>
                      <a:r>
                        <a:rPr lang="en-US" sz="1200" dirty="0" smtClean="0"/>
                        <a:t>99,589</a:t>
                      </a:r>
                      <a:r>
                        <a:rPr lang="id-ID" sz="1200" dirty="0" smtClean="0"/>
                        <a:t>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1,023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(</a:t>
                      </a:r>
                      <a:r>
                        <a:rPr lang="en-US" sz="1200" dirty="0" smtClean="0"/>
                        <a:t>9</a:t>
                      </a:r>
                      <a:r>
                        <a:rPr lang="id-ID" sz="1200" dirty="0" smtClean="0"/>
                        <a:t>8</a:t>
                      </a:r>
                      <a:r>
                        <a:rPr lang="en-US" sz="1200" dirty="0" smtClean="0"/>
                        <a:t>,5</a:t>
                      </a:r>
                      <a:r>
                        <a:rPr lang="id-ID" sz="1200" dirty="0" smtClean="0"/>
                        <a:t>66)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Over / Under lifting Oil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325,546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355,037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(</a:t>
                      </a:r>
                      <a:r>
                        <a:rPr lang="en-US" sz="1200" dirty="0" smtClean="0"/>
                        <a:t>29,492</a:t>
                      </a:r>
                      <a:r>
                        <a:rPr lang="id-ID" sz="1200" dirty="0" smtClean="0"/>
                        <a:t>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6,152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(</a:t>
                      </a:r>
                      <a:r>
                        <a:rPr lang="en-US" sz="1200" dirty="0" smtClean="0"/>
                        <a:t>2</a:t>
                      </a:r>
                      <a:r>
                        <a:rPr lang="id-ID" sz="1200" dirty="0" smtClean="0"/>
                        <a:t>3</a:t>
                      </a:r>
                      <a:r>
                        <a:rPr lang="en-US" sz="1200" dirty="0" smtClean="0"/>
                        <a:t>,</a:t>
                      </a:r>
                      <a:r>
                        <a:rPr lang="id-ID" sz="1200" dirty="0" smtClean="0"/>
                        <a:t>340)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Over</a:t>
                      </a:r>
                      <a:r>
                        <a:rPr lang="en-US" sz="1200" baseline="0" dirty="0" smtClean="0"/>
                        <a:t> / Under lifting Gas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139,719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11,991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127,728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4</a:t>
                      </a:r>
                      <a:r>
                        <a:rPr lang="id-ID" sz="1200" dirty="0" smtClean="0"/>
                        <a:t>3</a:t>
                      </a:r>
                      <a:r>
                        <a:rPr lang="en-US" sz="1200" dirty="0" smtClean="0"/>
                        <a:t>,</a:t>
                      </a:r>
                      <a:r>
                        <a:rPr lang="id-ID" sz="1200" dirty="0" smtClean="0"/>
                        <a:t>599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17</a:t>
                      </a:r>
                      <a:r>
                        <a:rPr lang="id-ID" sz="1200" dirty="0" smtClean="0"/>
                        <a:t>1</a:t>
                      </a:r>
                      <a:r>
                        <a:rPr lang="en-US" sz="1200" dirty="0" smtClean="0"/>
                        <a:t>,</a:t>
                      </a:r>
                      <a:r>
                        <a:rPr lang="id-ID" sz="1200" dirty="0" smtClean="0"/>
                        <a:t>327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6152183"/>
              </p:ext>
            </p:extLst>
          </p:nvPr>
        </p:nvGraphicFramePr>
        <p:xfrm>
          <a:off x="249852" y="3789040"/>
          <a:ext cx="7418492" cy="1468120"/>
        </p:xfrm>
        <a:graphic>
          <a:graphicData uri="http://schemas.openxmlformats.org/drawingml/2006/table">
            <a:tbl>
              <a:tblPr firstRow="1" bandRow="1">
                <a:effectLst>
                  <a:reflection blurRad="6350" stA="50000" endA="300" endPos="38500" dist="50800" dir="5400000" sy="-100000" algn="bl" rotWithShape="0"/>
                </a:effectLst>
                <a:tableStyleId>{21E4AEA4-8DFA-4A89-87EB-49C32662AFE0}</a:tableStyleId>
              </a:tblPr>
              <a:tblGrid>
                <a:gridCol w="2046028"/>
                <a:gridCol w="979976"/>
                <a:gridCol w="936104"/>
                <a:gridCol w="1080120"/>
                <a:gridCol w="1080120"/>
                <a:gridCol w="1296144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1200" dirty="0" err="1" smtClean="0"/>
                        <a:t>Dalam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ribuan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id-ID" sz="1200" baseline="0" dirty="0" smtClean="0"/>
                        <a:t>US</a:t>
                      </a:r>
                      <a:r>
                        <a:rPr lang="en-US" sz="1200" baseline="0" dirty="0" smtClean="0"/>
                        <a:t>$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200" dirty="0" smtClean="0"/>
                        <a:t>KKKS</a:t>
                      </a:r>
                      <a:endParaRPr 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200" dirty="0" smtClean="0"/>
                        <a:t>Ditjen MIGAS</a:t>
                      </a:r>
                      <a:endParaRPr 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Perbedaan</a:t>
                      </a:r>
                      <a:endParaRPr lang="en-US" sz="12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Pre – </a:t>
                      </a:r>
                      <a:r>
                        <a:rPr lang="en-US" sz="1200" dirty="0" err="1" smtClean="0"/>
                        <a:t>Rekon</a:t>
                      </a:r>
                      <a:endParaRPr 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200" dirty="0" err="1" smtClean="0"/>
                        <a:t>Penyesuaian</a:t>
                      </a:r>
                      <a:r>
                        <a:rPr lang="en-US" sz="1200" dirty="0" smtClean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200" dirty="0" err="1" smtClean="0"/>
                        <a:t>Perbedaan</a:t>
                      </a:r>
                      <a:endParaRPr lang="en-US" sz="1200" dirty="0" smtClean="0"/>
                    </a:p>
                    <a:p>
                      <a:pPr algn="ctr" rtl="0"/>
                      <a:r>
                        <a:rPr lang="en-US" sz="1200" dirty="0" smtClean="0"/>
                        <a:t>Post – </a:t>
                      </a:r>
                      <a:r>
                        <a:rPr lang="en-US" sz="1200" dirty="0" err="1" smtClean="0"/>
                        <a:t>Rekon</a:t>
                      </a:r>
                      <a:endParaRPr lang="en-US" sz="1200" dirty="0" smtClean="0"/>
                    </a:p>
                    <a:p>
                      <a:pPr algn="ctr" rtl="0"/>
                      <a:r>
                        <a:rPr lang="en-US" sz="1200" dirty="0" smtClean="0"/>
                        <a:t>(</a:t>
                      </a:r>
                      <a:r>
                        <a:rPr lang="en-US" sz="1200" dirty="0" err="1" smtClean="0"/>
                        <a:t>sementara</a:t>
                      </a:r>
                      <a:r>
                        <a:rPr lang="en-US" sz="1200" dirty="0" smtClean="0"/>
                        <a:t>)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BUKAN PAJAK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Signature</a:t>
                      </a:r>
                      <a:r>
                        <a:rPr lang="en-US" sz="1200" baseline="0" dirty="0" smtClean="0"/>
                        <a:t> Bonus </a:t>
                      </a:r>
                      <a:r>
                        <a:rPr lang="en-US" sz="1200" baseline="0" dirty="0" err="1" smtClean="0"/>
                        <a:t>untuk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perpanjangan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kontrak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5,500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5,500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079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179512" y="188640"/>
            <a:ext cx="7986342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000" dirty="0"/>
              <a:t>Preliminary Data </a:t>
            </a:r>
            <a:r>
              <a:rPr lang="en-US" sz="3000" dirty="0" err="1"/>
              <a:t>Rekonsiliasi</a:t>
            </a:r>
            <a:r>
              <a:rPr lang="en-US" sz="3000" dirty="0"/>
              <a:t> 2010 </a:t>
            </a:r>
            <a:r>
              <a:rPr lang="id-ID" sz="3000" dirty="0" smtClean="0"/>
              <a:t>- </a:t>
            </a:r>
            <a:r>
              <a:rPr lang="en-US" sz="3000" dirty="0" smtClean="0"/>
              <a:t>Table </a:t>
            </a:r>
            <a:r>
              <a:rPr lang="en-US" sz="3000" dirty="0"/>
              <a:t>1 (</a:t>
            </a:r>
            <a:r>
              <a:rPr lang="en-US" sz="3000" dirty="0" smtClean="0"/>
              <a:t>3</a:t>
            </a:r>
            <a:r>
              <a:rPr lang="id-ID" sz="3000" dirty="0" smtClean="0"/>
              <a:t>/3</a:t>
            </a:r>
            <a:r>
              <a:rPr lang="en-US" sz="3000" dirty="0" smtClean="0"/>
              <a:t>)</a:t>
            </a:r>
            <a:endParaRPr lang="id-ID" sz="3000" dirty="0" smtClean="0">
              <a:latin typeface="+mn-lt"/>
            </a:endParaRPr>
          </a:p>
        </p:txBody>
      </p:sp>
      <p:graphicFrame>
        <p:nvGraphicFramePr>
          <p:cNvPr id="5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7811793"/>
              </p:ext>
            </p:extLst>
          </p:nvPr>
        </p:nvGraphicFramePr>
        <p:xfrm>
          <a:off x="251520" y="1280548"/>
          <a:ext cx="7416824" cy="2753360"/>
        </p:xfrm>
        <a:graphic>
          <a:graphicData uri="http://schemas.openxmlformats.org/drawingml/2006/table">
            <a:tbl>
              <a:tblPr firstRow="1" bandRow="1">
                <a:effectLst>
                  <a:reflection blurRad="6350" stA="50000" endA="300" endPos="38500" dist="50800" dir="5400000" sy="-100000" algn="bl" rotWithShape="0"/>
                </a:effectLst>
                <a:tableStyleId>{21E4AEA4-8DFA-4A89-87EB-49C32662AFE0}</a:tableStyleId>
              </a:tblPr>
              <a:tblGrid>
                <a:gridCol w="1872208"/>
                <a:gridCol w="1109980"/>
                <a:gridCol w="1109980"/>
                <a:gridCol w="1086167"/>
                <a:gridCol w="1045908"/>
                <a:gridCol w="1192581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id-ID" sz="1200" dirty="0" smtClean="0"/>
                        <a:t>Volume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200" dirty="0" smtClean="0"/>
                        <a:t>KKKS</a:t>
                      </a:r>
                      <a:endParaRPr 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200" dirty="0" smtClean="0"/>
                        <a:t>SKK MIGAS</a:t>
                      </a:r>
                      <a:endParaRPr 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Perbedaan</a:t>
                      </a:r>
                      <a:endParaRPr lang="en-US" sz="12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Pre – </a:t>
                      </a:r>
                      <a:r>
                        <a:rPr lang="en-US" sz="1200" dirty="0" err="1" smtClean="0"/>
                        <a:t>Rekon</a:t>
                      </a:r>
                      <a:endParaRPr 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200" dirty="0" err="1" smtClean="0"/>
                        <a:t>Penyesuaian</a:t>
                      </a:r>
                      <a:r>
                        <a:rPr lang="en-US" sz="1200" baseline="0" dirty="0" smtClean="0"/>
                        <a:t> </a:t>
                      </a:r>
                      <a:endParaRPr 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200" dirty="0" err="1" smtClean="0"/>
                        <a:t>Perbedaan</a:t>
                      </a:r>
                      <a:endParaRPr lang="en-US" sz="1200" dirty="0" smtClean="0"/>
                    </a:p>
                    <a:p>
                      <a:pPr algn="ctr" rtl="0"/>
                      <a:r>
                        <a:rPr lang="en-US" sz="1200" dirty="0" smtClean="0"/>
                        <a:t>Post – </a:t>
                      </a:r>
                      <a:r>
                        <a:rPr lang="en-US" sz="1200" dirty="0" err="1" smtClean="0"/>
                        <a:t>Rekon</a:t>
                      </a:r>
                      <a:endParaRPr lang="en-US" sz="1200" dirty="0" smtClean="0"/>
                    </a:p>
                    <a:p>
                      <a:pPr algn="ctr" rtl="0"/>
                      <a:r>
                        <a:rPr lang="en-US" sz="1200" dirty="0" smtClean="0"/>
                        <a:t>(</a:t>
                      </a:r>
                      <a:r>
                        <a:rPr lang="en-US" sz="1200" dirty="0" err="1" smtClean="0"/>
                        <a:t>sementara</a:t>
                      </a:r>
                      <a:r>
                        <a:rPr lang="en-US" sz="1200" dirty="0" smtClean="0"/>
                        <a:t>)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Total</a:t>
                      </a:r>
                      <a:r>
                        <a:rPr lang="en-US" sz="1200" baseline="0" dirty="0" smtClean="0"/>
                        <a:t> lifting </a:t>
                      </a:r>
                      <a:r>
                        <a:rPr lang="en-US" sz="1200" baseline="0" dirty="0" err="1" smtClean="0"/>
                        <a:t>Minyak</a:t>
                      </a:r>
                      <a:r>
                        <a:rPr lang="en-US" sz="1200" baseline="0" dirty="0" smtClean="0"/>
                        <a:t> (</a:t>
                      </a:r>
                      <a:r>
                        <a:rPr lang="en-US" sz="1200" baseline="0" dirty="0" err="1" smtClean="0"/>
                        <a:t>barel</a:t>
                      </a:r>
                      <a:r>
                        <a:rPr lang="en-US" sz="1200" baseline="0" dirty="0" smtClean="0"/>
                        <a:t>)</a:t>
                      </a:r>
                      <a:endParaRPr 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171,882,650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332,098,501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(</a:t>
                      </a:r>
                      <a:r>
                        <a:rPr lang="en-US" sz="1200" dirty="0" smtClean="0"/>
                        <a:t>160,215,85</a:t>
                      </a:r>
                      <a:r>
                        <a:rPr lang="id-ID" sz="1200" dirty="0" smtClean="0"/>
                        <a:t>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13</a:t>
                      </a:r>
                      <a:r>
                        <a:rPr lang="id-ID" sz="1200" dirty="0" smtClean="0"/>
                        <a:t>8</a:t>
                      </a:r>
                      <a:r>
                        <a:rPr lang="en-US" sz="1200" dirty="0" smtClean="0"/>
                        <a:t>,</a:t>
                      </a:r>
                      <a:r>
                        <a:rPr lang="id-ID" sz="1200" dirty="0" smtClean="0"/>
                        <a:t>880</a:t>
                      </a:r>
                      <a:r>
                        <a:rPr lang="en-US" sz="1200" dirty="0" smtClean="0"/>
                        <a:t>,</a:t>
                      </a:r>
                      <a:r>
                        <a:rPr lang="id-ID" sz="1200" dirty="0" smtClean="0"/>
                        <a:t>857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(</a:t>
                      </a:r>
                      <a:r>
                        <a:rPr lang="en-US" sz="1200" dirty="0" smtClean="0"/>
                        <a:t>2</a:t>
                      </a:r>
                      <a:r>
                        <a:rPr lang="id-ID" sz="1200" dirty="0" smtClean="0"/>
                        <a:t>1</a:t>
                      </a:r>
                      <a:r>
                        <a:rPr lang="en-US" sz="1200" dirty="0" smtClean="0"/>
                        <a:t>,</a:t>
                      </a:r>
                      <a:r>
                        <a:rPr lang="id-ID" sz="1200" dirty="0" smtClean="0"/>
                        <a:t>334</a:t>
                      </a:r>
                      <a:r>
                        <a:rPr lang="en-US" sz="1200" dirty="0" smtClean="0"/>
                        <a:t>,</a:t>
                      </a:r>
                      <a:r>
                        <a:rPr lang="id-ID" sz="1200" dirty="0" smtClean="0"/>
                        <a:t>994)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Total</a:t>
                      </a:r>
                      <a:r>
                        <a:rPr lang="en-US" sz="1200" baseline="0" dirty="0" smtClean="0"/>
                        <a:t> Lifting Gas (</a:t>
                      </a:r>
                      <a:r>
                        <a:rPr lang="en-US" sz="1200" baseline="0" dirty="0" err="1" smtClean="0"/>
                        <a:t>mscf</a:t>
                      </a:r>
                      <a:r>
                        <a:rPr lang="en-US" sz="1200" baseline="0" dirty="0" smtClean="0"/>
                        <a:t>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2,285,855,944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2,467,506,611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(</a:t>
                      </a:r>
                      <a:r>
                        <a:rPr lang="en-US" sz="1200" dirty="0" smtClean="0"/>
                        <a:t>181,650,667</a:t>
                      </a:r>
                      <a:r>
                        <a:rPr lang="id-ID" sz="1200" dirty="0" smtClean="0"/>
                        <a:t>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4</a:t>
                      </a:r>
                      <a:r>
                        <a:rPr lang="id-ID" sz="1200" dirty="0" smtClean="0"/>
                        <a:t>3</a:t>
                      </a:r>
                      <a:r>
                        <a:rPr lang="en-US" sz="1200" dirty="0" smtClean="0"/>
                        <a:t>,</a:t>
                      </a:r>
                      <a:r>
                        <a:rPr lang="id-ID" sz="1200" dirty="0" smtClean="0"/>
                        <a:t>183</a:t>
                      </a:r>
                      <a:r>
                        <a:rPr lang="en-US" sz="1200" dirty="0" smtClean="0"/>
                        <a:t>,</a:t>
                      </a:r>
                      <a:r>
                        <a:rPr lang="id-ID" sz="1200" dirty="0" smtClean="0"/>
                        <a:t>855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(138</a:t>
                      </a:r>
                      <a:r>
                        <a:rPr lang="en-US" sz="1200" dirty="0" smtClean="0"/>
                        <a:t>,</a:t>
                      </a:r>
                      <a:r>
                        <a:rPr lang="id-ID" sz="1200" dirty="0" smtClean="0"/>
                        <a:t>466</a:t>
                      </a:r>
                      <a:r>
                        <a:rPr lang="en-US" sz="1200" dirty="0" smtClean="0"/>
                        <a:t>,</a:t>
                      </a:r>
                      <a:r>
                        <a:rPr lang="id-ID" sz="1200" dirty="0" smtClean="0"/>
                        <a:t>812)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US" sz="1200" baseline="0" dirty="0" err="1" smtClean="0"/>
                        <a:t>Ekuitas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Minyak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Bagian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Pemerintah</a:t>
                      </a:r>
                      <a:r>
                        <a:rPr lang="en-US" sz="1200" baseline="0" dirty="0" smtClean="0"/>
                        <a:t> (</a:t>
                      </a:r>
                      <a:r>
                        <a:rPr lang="en-US" sz="1200" baseline="0" dirty="0" err="1" smtClean="0"/>
                        <a:t>barel</a:t>
                      </a:r>
                      <a:r>
                        <a:rPr lang="en-US" sz="1200" baseline="0" dirty="0" smtClean="0"/>
                        <a:t>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183,835,485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188,939,803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(</a:t>
                      </a:r>
                      <a:r>
                        <a:rPr lang="en-US" sz="1200" dirty="0" smtClean="0"/>
                        <a:t>5,104,318</a:t>
                      </a:r>
                      <a:r>
                        <a:rPr lang="id-ID" sz="1200" dirty="0" smtClean="0"/>
                        <a:t>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1,519,310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(3</a:t>
                      </a:r>
                      <a:r>
                        <a:rPr lang="en-US" sz="1200" dirty="0" smtClean="0"/>
                        <a:t>,</a:t>
                      </a:r>
                      <a:r>
                        <a:rPr lang="id-ID" sz="1200" dirty="0" smtClean="0"/>
                        <a:t>585</a:t>
                      </a:r>
                      <a:r>
                        <a:rPr lang="en-US" sz="1200" dirty="0" smtClean="0"/>
                        <a:t>,</a:t>
                      </a:r>
                      <a:r>
                        <a:rPr lang="id-ID" sz="1200" dirty="0" smtClean="0"/>
                        <a:t>008)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Ekuitas</a:t>
                      </a:r>
                      <a:r>
                        <a:rPr lang="en-US" sz="1200" baseline="0" dirty="0" smtClean="0"/>
                        <a:t> Gas </a:t>
                      </a:r>
                      <a:r>
                        <a:rPr lang="en-US" sz="1200" baseline="0" dirty="0" err="1" smtClean="0"/>
                        <a:t>Bagian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Pemerintah</a:t>
                      </a:r>
                      <a:r>
                        <a:rPr lang="en-US" sz="1200" baseline="0" dirty="0" smtClean="0"/>
                        <a:t> (</a:t>
                      </a:r>
                      <a:r>
                        <a:rPr lang="en-US" sz="1200" baseline="0" dirty="0" err="1" smtClean="0"/>
                        <a:t>mscf</a:t>
                      </a:r>
                      <a:r>
                        <a:rPr lang="en-US" sz="1200" baseline="0" dirty="0" smtClean="0"/>
                        <a:t>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620,702,747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648,</a:t>
                      </a:r>
                      <a:r>
                        <a:rPr lang="id-ID" sz="1200" baseline="0" dirty="0" smtClean="0"/>
                        <a:t>189,199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(</a:t>
                      </a:r>
                      <a:r>
                        <a:rPr lang="en-US" sz="1200" dirty="0" smtClean="0"/>
                        <a:t>27,486,452</a:t>
                      </a:r>
                      <a:r>
                        <a:rPr lang="id-ID" sz="1200" dirty="0" smtClean="0"/>
                        <a:t>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2</a:t>
                      </a:r>
                      <a:r>
                        <a:rPr lang="id-ID" sz="1200" dirty="0" smtClean="0"/>
                        <a:t>8</a:t>
                      </a:r>
                      <a:r>
                        <a:rPr lang="en-US" sz="1200" dirty="0" smtClean="0"/>
                        <a:t>,</a:t>
                      </a:r>
                      <a:r>
                        <a:rPr lang="id-ID" sz="1200" dirty="0" smtClean="0"/>
                        <a:t>492</a:t>
                      </a:r>
                      <a:r>
                        <a:rPr lang="en-US" sz="1200" dirty="0" smtClean="0"/>
                        <a:t>,</a:t>
                      </a:r>
                      <a:r>
                        <a:rPr lang="id-ID" sz="1200" dirty="0" smtClean="0"/>
                        <a:t>910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1,006</a:t>
                      </a:r>
                      <a:r>
                        <a:rPr lang="en-US" sz="1200" dirty="0" smtClean="0"/>
                        <a:t>,</a:t>
                      </a:r>
                      <a:r>
                        <a:rPr lang="id-ID" sz="1200" dirty="0" smtClean="0"/>
                        <a:t>458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Domestic</a:t>
                      </a:r>
                      <a:r>
                        <a:rPr lang="en-US" sz="1200" baseline="0" dirty="0" smtClean="0"/>
                        <a:t> Market Obligation (</a:t>
                      </a:r>
                      <a:r>
                        <a:rPr lang="en-US" sz="1200" baseline="0" dirty="0" err="1" smtClean="0"/>
                        <a:t>barel</a:t>
                      </a:r>
                      <a:r>
                        <a:rPr lang="en-US" sz="1200" baseline="0" dirty="0" smtClean="0"/>
                        <a:t>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25,304,010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25,096,266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207,744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196,727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404</a:t>
                      </a:r>
                      <a:r>
                        <a:rPr lang="en-US" sz="1200" dirty="0" smtClean="0"/>
                        <a:t>,</a:t>
                      </a:r>
                      <a:r>
                        <a:rPr lang="id-ID" sz="1200" dirty="0" smtClean="0"/>
                        <a:t>471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106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179512" y="188640"/>
            <a:ext cx="7986342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000" dirty="0"/>
              <a:t>Preliminary Data </a:t>
            </a:r>
            <a:r>
              <a:rPr lang="en-US" sz="3000" dirty="0" err="1"/>
              <a:t>Rekonsiliasi</a:t>
            </a:r>
            <a:r>
              <a:rPr lang="en-US" sz="3000" dirty="0"/>
              <a:t> 2010 </a:t>
            </a:r>
            <a:r>
              <a:rPr lang="id-ID" sz="3000" dirty="0" smtClean="0"/>
              <a:t>- </a:t>
            </a:r>
            <a:r>
              <a:rPr lang="en-US" sz="3000" dirty="0" smtClean="0"/>
              <a:t>Table </a:t>
            </a:r>
            <a:r>
              <a:rPr lang="en-US" sz="3000" dirty="0"/>
              <a:t>2</a:t>
            </a:r>
            <a:endParaRPr lang="id-ID" sz="3000" dirty="0" smtClean="0">
              <a:latin typeface="+mn-lt"/>
            </a:endParaRPr>
          </a:p>
        </p:txBody>
      </p:sp>
      <p:graphicFrame>
        <p:nvGraphicFramePr>
          <p:cNvPr id="5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6981497"/>
              </p:ext>
            </p:extLst>
          </p:nvPr>
        </p:nvGraphicFramePr>
        <p:xfrm>
          <a:off x="251520" y="1268760"/>
          <a:ext cx="7416824" cy="4064000"/>
        </p:xfrm>
        <a:graphic>
          <a:graphicData uri="http://schemas.openxmlformats.org/drawingml/2006/table">
            <a:tbl>
              <a:tblPr firstRow="1" bandRow="1">
                <a:effectLst>
                  <a:reflection blurRad="6350" stA="50000" endA="300" endPos="38500" dist="50800" dir="5400000" sy="-100000" algn="bl" rotWithShape="0"/>
                </a:effectLst>
                <a:tableStyleId>{21E4AEA4-8DFA-4A89-87EB-49C32662AFE0}</a:tableStyleId>
              </a:tblPr>
              <a:tblGrid>
                <a:gridCol w="2178368"/>
                <a:gridCol w="989984"/>
                <a:gridCol w="936104"/>
                <a:gridCol w="1008112"/>
                <a:gridCol w="1080120"/>
                <a:gridCol w="1224136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1200" dirty="0" err="1" smtClean="0"/>
                        <a:t>Dalam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ribuan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id-ID" sz="1200" baseline="0" dirty="0" smtClean="0"/>
                        <a:t>US</a:t>
                      </a:r>
                      <a:r>
                        <a:rPr lang="en-US" sz="1200" baseline="0" dirty="0" smtClean="0"/>
                        <a:t>$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200" dirty="0" smtClean="0"/>
                        <a:t>SKK</a:t>
                      </a:r>
                      <a:r>
                        <a:rPr lang="id-ID" sz="1200" baseline="0" dirty="0" smtClean="0"/>
                        <a:t> MIGAS</a:t>
                      </a:r>
                      <a:endParaRPr 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200" dirty="0" smtClean="0"/>
                        <a:t>PNBP</a:t>
                      </a:r>
                      <a:endParaRPr 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Perbedaan</a:t>
                      </a:r>
                      <a:endParaRPr lang="en-US" sz="12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Pre – </a:t>
                      </a:r>
                      <a:r>
                        <a:rPr lang="en-US" sz="1200" dirty="0" err="1" smtClean="0"/>
                        <a:t>Rekon</a:t>
                      </a:r>
                      <a:endParaRPr 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200" dirty="0" err="1" smtClean="0"/>
                        <a:t>Penyesuaian</a:t>
                      </a:r>
                      <a:r>
                        <a:rPr lang="en-US" sz="1200" baseline="0" dirty="0" smtClean="0"/>
                        <a:t> </a:t>
                      </a:r>
                      <a:endParaRPr 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200" dirty="0" err="1" smtClean="0"/>
                        <a:t>Perbedaan</a:t>
                      </a:r>
                      <a:endParaRPr lang="en-US" sz="1200" dirty="0" smtClean="0"/>
                    </a:p>
                    <a:p>
                      <a:pPr algn="ctr" rtl="0"/>
                      <a:r>
                        <a:rPr lang="en-US" sz="1200" dirty="0" smtClean="0"/>
                        <a:t>Post – </a:t>
                      </a:r>
                      <a:r>
                        <a:rPr lang="en-US" sz="1200" dirty="0" err="1" smtClean="0"/>
                        <a:t>Rekon</a:t>
                      </a:r>
                      <a:endParaRPr lang="en-US" sz="1200" dirty="0" smtClean="0"/>
                    </a:p>
                    <a:p>
                      <a:pPr algn="ctr" rtl="0"/>
                      <a:r>
                        <a:rPr lang="en-US" sz="1200" dirty="0" smtClean="0"/>
                        <a:t>(</a:t>
                      </a:r>
                      <a:r>
                        <a:rPr lang="en-US" sz="1200" dirty="0" err="1" smtClean="0"/>
                        <a:t>sementara</a:t>
                      </a:r>
                      <a:r>
                        <a:rPr lang="en-US" sz="1200" dirty="0" smtClean="0"/>
                        <a:t>)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BUKAN PAJAK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Ekuitas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Minyak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Bagian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Pemerintah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200" baseline="0" dirty="0" err="1" smtClean="0"/>
                        <a:t>Ekspor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3,317,520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3,317,520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</a:t>
                      </a:r>
                      <a:r>
                        <a:rPr lang="en-US" sz="1200" baseline="0" dirty="0" smtClean="0"/>
                        <a:t>    </a:t>
                      </a:r>
                      <a:r>
                        <a:rPr lang="en-US" sz="1200" baseline="0" dirty="0" err="1" smtClean="0"/>
                        <a:t>Domestik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11,603,821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11,603,821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Ekuitas</a:t>
                      </a:r>
                      <a:r>
                        <a:rPr lang="en-US" sz="1200" dirty="0" smtClean="0"/>
                        <a:t> Gas </a:t>
                      </a:r>
                      <a:r>
                        <a:rPr lang="en-US" sz="1200" dirty="0" err="1" smtClean="0"/>
                        <a:t>Bagian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Pemerintah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200" dirty="0" err="1" smtClean="0"/>
                        <a:t>Ekspor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4,076,136</a:t>
                      </a:r>
                      <a:endParaRPr lang="en-US" sz="12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5,674,242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200" dirty="0" err="1" smtClean="0"/>
                        <a:t>Domestik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1,598,106</a:t>
                      </a:r>
                      <a:endParaRPr 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Domestic</a:t>
                      </a:r>
                      <a:r>
                        <a:rPr lang="en-US" sz="1200" baseline="0" dirty="0" smtClean="0"/>
                        <a:t> Market Obligation Fee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1,001,931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965,372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36,559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-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 36,559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Over / Under lifting Oil &amp; Gas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367,028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367,028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024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179512" y="188640"/>
            <a:ext cx="7986342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000" dirty="0"/>
              <a:t>Preliminary Data </a:t>
            </a:r>
            <a:r>
              <a:rPr lang="en-US" sz="3000" dirty="0" err="1"/>
              <a:t>Rekonsiliasi</a:t>
            </a:r>
            <a:r>
              <a:rPr lang="en-US" sz="3000" dirty="0"/>
              <a:t> 2011 </a:t>
            </a:r>
            <a:r>
              <a:rPr lang="id-ID" sz="3000" dirty="0" smtClean="0"/>
              <a:t>- </a:t>
            </a:r>
            <a:r>
              <a:rPr lang="en-US" sz="3000" dirty="0" smtClean="0"/>
              <a:t>Table </a:t>
            </a:r>
            <a:r>
              <a:rPr lang="en-US" sz="3000" dirty="0"/>
              <a:t>1 (</a:t>
            </a:r>
            <a:r>
              <a:rPr lang="en-US" sz="3000" dirty="0" smtClean="0"/>
              <a:t>1</a:t>
            </a:r>
            <a:r>
              <a:rPr lang="id-ID" sz="3000" dirty="0" smtClean="0"/>
              <a:t>/3</a:t>
            </a:r>
            <a:r>
              <a:rPr lang="en-US" sz="3000" dirty="0" smtClean="0"/>
              <a:t>)</a:t>
            </a:r>
            <a:endParaRPr lang="id-ID" sz="3000" dirty="0" smtClean="0">
              <a:latin typeface="+mn-lt"/>
            </a:endParaRPr>
          </a:p>
        </p:txBody>
      </p:sp>
      <p:graphicFrame>
        <p:nvGraphicFramePr>
          <p:cNvPr id="5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9482090"/>
              </p:ext>
            </p:extLst>
          </p:nvPr>
        </p:nvGraphicFramePr>
        <p:xfrm>
          <a:off x="251520" y="1268760"/>
          <a:ext cx="7416824" cy="2865120"/>
        </p:xfrm>
        <a:graphic>
          <a:graphicData uri="http://schemas.openxmlformats.org/drawingml/2006/table">
            <a:tbl>
              <a:tblPr firstRow="1" bandRow="1">
                <a:effectLst>
                  <a:reflection blurRad="6350" stA="50000" endA="300" endPos="38500" dist="50800" dir="5400000" sy="-100000" algn="bl" rotWithShape="0"/>
                </a:effectLst>
                <a:tableStyleId>{21E4AEA4-8DFA-4A89-87EB-49C32662AFE0}</a:tableStyleId>
              </a:tblPr>
              <a:tblGrid>
                <a:gridCol w="1564092"/>
                <a:gridCol w="956188"/>
                <a:gridCol w="936104"/>
                <a:gridCol w="1152128"/>
                <a:gridCol w="1368152"/>
                <a:gridCol w="1440160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1200" dirty="0" err="1" smtClean="0"/>
                        <a:t>Dalam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ribuan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id-ID" sz="1200" baseline="0" dirty="0" smtClean="0"/>
                        <a:t>US</a:t>
                      </a:r>
                      <a:r>
                        <a:rPr lang="en-US" sz="1200" baseline="0" dirty="0" smtClean="0"/>
                        <a:t>$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200" dirty="0" smtClean="0"/>
                        <a:t>KKKS</a:t>
                      </a:r>
                      <a:endParaRPr 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200" dirty="0" smtClean="0"/>
                        <a:t>PNBP</a:t>
                      </a:r>
                      <a:endParaRPr 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Perbedaan</a:t>
                      </a:r>
                      <a:endParaRPr lang="en-US" sz="12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Pre – </a:t>
                      </a:r>
                      <a:r>
                        <a:rPr lang="en-US" sz="1200" dirty="0" err="1" smtClean="0"/>
                        <a:t>Rekon</a:t>
                      </a:r>
                      <a:endParaRPr 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200" dirty="0" err="1" smtClean="0"/>
                        <a:t>Penyesuian</a:t>
                      </a:r>
                      <a:r>
                        <a:rPr lang="en-US" sz="1200" baseline="0" dirty="0" smtClean="0"/>
                        <a:t> </a:t>
                      </a:r>
                      <a:endParaRPr 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200" dirty="0" err="1" smtClean="0"/>
                        <a:t>Perbedaan</a:t>
                      </a:r>
                      <a:endParaRPr lang="en-US" sz="1200" dirty="0" smtClean="0"/>
                    </a:p>
                    <a:p>
                      <a:pPr algn="ctr" rtl="0"/>
                      <a:r>
                        <a:rPr lang="en-US" sz="1200" dirty="0" smtClean="0"/>
                        <a:t>Post – </a:t>
                      </a:r>
                      <a:r>
                        <a:rPr lang="en-US" sz="1200" dirty="0" err="1" smtClean="0"/>
                        <a:t>Rekon</a:t>
                      </a:r>
                      <a:endParaRPr lang="en-US" sz="1200" dirty="0" smtClean="0"/>
                    </a:p>
                    <a:p>
                      <a:pPr algn="ctr" rtl="0"/>
                      <a:r>
                        <a:rPr lang="en-US" sz="1200" dirty="0" smtClean="0"/>
                        <a:t>(</a:t>
                      </a:r>
                      <a:r>
                        <a:rPr lang="en-US" sz="1200" dirty="0" err="1" smtClean="0"/>
                        <a:t>sementara</a:t>
                      </a:r>
                      <a:r>
                        <a:rPr lang="en-US" sz="1200" dirty="0" smtClean="0"/>
                        <a:t>)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PAJAK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PP</a:t>
                      </a:r>
                      <a:r>
                        <a:rPr lang="id-ID" sz="1200" dirty="0" smtClean="0"/>
                        <a:t>h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Migas</a:t>
                      </a:r>
                      <a:r>
                        <a:rPr lang="en-US" sz="1200" baseline="0" dirty="0" smtClean="0"/>
                        <a:t> – Operator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7,163,341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6,473,214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6</a:t>
                      </a:r>
                      <a:r>
                        <a:rPr lang="id-ID" sz="1200" dirty="0" smtClean="0"/>
                        <a:t>90</a:t>
                      </a:r>
                      <a:r>
                        <a:rPr lang="en-US" sz="1200" dirty="0" smtClean="0"/>
                        <a:t>,</a:t>
                      </a:r>
                      <a:r>
                        <a:rPr lang="id-ID" sz="1200" dirty="0" smtClean="0"/>
                        <a:t>1</a:t>
                      </a:r>
                      <a:r>
                        <a:rPr lang="en-US" sz="1200" dirty="0" smtClean="0"/>
                        <a:t>26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(175,165)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5</a:t>
                      </a:r>
                      <a:r>
                        <a:rPr lang="id-ID" sz="1200" dirty="0" smtClean="0"/>
                        <a:t>14,962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PP</a:t>
                      </a:r>
                      <a:r>
                        <a:rPr lang="id-ID" sz="1200" dirty="0" smtClean="0"/>
                        <a:t>h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Migas</a:t>
                      </a:r>
                      <a:r>
                        <a:rPr lang="en-US" sz="1200" baseline="0" dirty="0" smtClean="0"/>
                        <a:t> – </a:t>
                      </a:r>
                      <a:r>
                        <a:rPr lang="en-US" sz="1200" baseline="0" dirty="0" err="1" smtClean="0"/>
                        <a:t>Mitra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721,860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1,326,843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(604</a:t>
                      </a:r>
                      <a:r>
                        <a:rPr lang="en-US" sz="1200" dirty="0" smtClean="0"/>
                        <a:t>,</a:t>
                      </a:r>
                      <a:r>
                        <a:rPr lang="id-ID" sz="1200" dirty="0" smtClean="0"/>
                        <a:t>973)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57</a:t>
                      </a:r>
                      <a:r>
                        <a:rPr lang="id-ID" sz="1200" dirty="0" smtClean="0"/>
                        <a:t>4,928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(30,055)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BUKAN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PAJAK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Production Bonus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5,000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1,500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3,500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3,500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833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179512" y="188640"/>
            <a:ext cx="7986342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000" dirty="0"/>
              <a:t>Preliminary Data </a:t>
            </a:r>
            <a:r>
              <a:rPr lang="en-US" sz="3000" dirty="0" err="1"/>
              <a:t>Rekonsiliasi</a:t>
            </a:r>
            <a:r>
              <a:rPr lang="en-US" sz="3000" dirty="0"/>
              <a:t> 2011 </a:t>
            </a:r>
            <a:r>
              <a:rPr lang="id-ID" sz="3000" dirty="0"/>
              <a:t>-</a:t>
            </a:r>
            <a:r>
              <a:rPr lang="en-US" sz="3000" dirty="0" smtClean="0"/>
              <a:t> </a:t>
            </a:r>
            <a:r>
              <a:rPr lang="en-US" sz="3000" dirty="0"/>
              <a:t>Table 1 (</a:t>
            </a:r>
            <a:r>
              <a:rPr lang="en-US" sz="3000" dirty="0" smtClean="0"/>
              <a:t>2</a:t>
            </a:r>
            <a:r>
              <a:rPr lang="id-ID" sz="3000" dirty="0" smtClean="0"/>
              <a:t>/3</a:t>
            </a:r>
            <a:r>
              <a:rPr lang="en-US" sz="3000" dirty="0" smtClean="0"/>
              <a:t>)</a:t>
            </a:r>
            <a:endParaRPr lang="id-ID" sz="3000" dirty="0" smtClean="0">
              <a:latin typeface="+mn-lt"/>
            </a:endParaRPr>
          </a:p>
        </p:txBody>
      </p:sp>
      <p:graphicFrame>
        <p:nvGraphicFramePr>
          <p:cNvPr id="6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9365303"/>
              </p:ext>
            </p:extLst>
          </p:nvPr>
        </p:nvGraphicFramePr>
        <p:xfrm>
          <a:off x="251520" y="1268760"/>
          <a:ext cx="7416824" cy="2123440"/>
        </p:xfrm>
        <a:graphic>
          <a:graphicData uri="http://schemas.openxmlformats.org/drawingml/2006/table">
            <a:tbl>
              <a:tblPr firstRow="1" bandRow="1">
                <a:effectLst>
                  <a:reflection blurRad="6350" stA="50000" endA="300" endPos="38500" dist="50800" dir="5400000" sy="-100000" algn="bl" rotWithShape="0"/>
                </a:effectLst>
                <a:tableStyleId>{21E4AEA4-8DFA-4A89-87EB-49C32662AFE0}</a:tableStyleId>
              </a:tblPr>
              <a:tblGrid>
                <a:gridCol w="2208911"/>
                <a:gridCol w="838517"/>
                <a:gridCol w="927418"/>
                <a:gridCol w="966788"/>
                <a:gridCol w="1045908"/>
                <a:gridCol w="1429282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1200" dirty="0" err="1" smtClean="0"/>
                        <a:t>Dalam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ribuan</a:t>
                      </a:r>
                      <a:r>
                        <a:rPr lang="id-ID" sz="1200" baseline="0" dirty="0" smtClean="0"/>
                        <a:t> US</a:t>
                      </a:r>
                      <a:r>
                        <a:rPr lang="en-US" sz="1200" baseline="0" dirty="0" smtClean="0"/>
                        <a:t>$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200" dirty="0" smtClean="0"/>
                        <a:t>KKKS</a:t>
                      </a:r>
                      <a:endParaRPr 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200" dirty="0" smtClean="0"/>
                        <a:t>SKK</a:t>
                      </a:r>
                      <a:r>
                        <a:rPr lang="id-ID" sz="1200" baseline="0" dirty="0" smtClean="0"/>
                        <a:t> MIGAS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Perbedaan</a:t>
                      </a:r>
                      <a:endParaRPr lang="en-US" sz="12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Pre – </a:t>
                      </a:r>
                      <a:r>
                        <a:rPr lang="en-US" sz="1200" dirty="0" err="1" smtClean="0"/>
                        <a:t>Rekon</a:t>
                      </a:r>
                      <a:endParaRPr 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200" dirty="0" err="1" smtClean="0"/>
                        <a:t>Penyesuaian</a:t>
                      </a:r>
                      <a:r>
                        <a:rPr lang="en-US" sz="1200" baseline="0" dirty="0" smtClean="0"/>
                        <a:t> </a:t>
                      </a:r>
                      <a:endParaRPr 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200" dirty="0" err="1" smtClean="0"/>
                        <a:t>Perbedaan</a:t>
                      </a:r>
                      <a:endParaRPr lang="en-US" sz="1200" dirty="0" smtClean="0"/>
                    </a:p>
                    <a:p>
                      <a:pPr algn="ctr" rtl="0"/>
                      <a:r>
                        <a:rPr lang="en-US" sz="1200" dirty="0" smtClean="0"/>
                        <a:t>Post – </a:t>
                      </a:r>
                      <a:r>
                        <a:rPr lang="en-US" sz="1200" dirty="0" err="1" smtClean="0"/>
                        <a:t>Rekon</a:t>
                      </a:r>
                      <a:endParaRPr lang="en-US" sz="1200" dirty="0" smtClean="0"/>
                    </a:p>
                    <a:p>
                      <a:pPr algn="ctr" rtl="0"/>
                      <a:r>
                        <a:rPr lang="en-US" sz="1200" dirty="0" smtClean="0"/>
                        <a:t>(</a:t>
                      </a:r>
                      <a:r>
                        <a:rPr lang="en-US" sz="1200" dirty="0" err="1" smtClean="0"/>
                        <a:t>sementara</a:t>
                      </a:r>
                      <a:r>
                        <a:rPr lang="en-US" sz="1200" dirty="0" smtClean="0"/>
                        <a:t>)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BUKAN PAJAK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Domestic</a:t>
                      </a:r>
                      <a:r>
                        <a:rPr lang="en-US" sz="1200" baseline="0" dirty="0" smtClean="0"/>
                        <a:t> Market Obligation Fee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1,281,275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1,407,632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(</a:t>
                      </a:r>
                      <a:r>
                        <a:rPr lang="en-US" sz="1200" dirty="0" smtClean="0"/>
                        <a:t>126,</a:t>
                      </a:r>
                      <a:r>
                        <a:rPr lang="id-ID" sz="1200" dirty="0" smtClean="0"/>
                        <a:t>357)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26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(</a:t>
                      </a:r>
                      <a:r>
                        <a:rPr lang="en-US" sz="1200" dirty="0" smtClean="0"/>
                        <a:t>126,</a:t>
                      </a:r>
                      <a:r>
                        <a:rPr lang="id-ID" sz="1200" dirty="0" smtClean="0"/>
                        <a:t>331)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Over / Under lifting Oil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336,054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365,063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(</a:t>
                      </a:r>
                      <a:r>
                        <a:rPr lang="en-US" sz="1200" dirty="0" smtClean="0"/>
                        <a:t>29,009</a:t>
                      </a:r>
                      <a:r>
                        <a:rPr lang="id-ID" sz="1200" dirty="0" smtClean="0"/>
                        <a:t>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5,769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(</a:t>
                      </a:r>
                      <a:r>
                        <a:rPr lang="en-US" sz="1200" dirty="0" smtClean="0"/>
                        <a:t>2</a:t>
                      </a:r>
                      <a:r>
                        <a:rPr lang="id-ID" sz="1200" dirty="0" smtClean="0"/>
                        <a:t>3</a:t>
                      </a:r>
                      <a:r>
                        <a:rPr lang="en-US" sz="1200" dirty="0" smtClean="0"/>
                        <a:t>,</a:t>
                      </a:r>
                      <a:r>
                        <a:rPr lang="id-ID" sz="1200" dirty="0" smtClean="0"/>
                        <a:t>240)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Over</a:t>
                      </a:r>
                      <a:r>
                        <a:rPr lang="en-US" sz="1200" baseline="0" dirty="0" smtClean="0"/>
                        <a:t> / Under lifting Gas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(130,026)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103,594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(</a:t>
                      </a:r>
                      <a:r>
                        <a:rPr lang="en-US" sz="1200" dirty="0" smtClean="0"/>
                        <a:t>233,620</a:t>
                      </a:r>
                      <a:r>
                        <a:rPr lang="id-ID" sz="1200" dirty="0" smtClean="0"/>
                        <a:t>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2</a:t>
                      </a:r>
                      <a:r>
                        <a:rPr lang="id-ID" sz="1200" dirty="0" smtClean="0"/>
                        <a:t>41</a:t>
                      </a:r>
                      <a:r>
                        <a:rPr lang="en-US" sz="1200" dirty="0" smtClean="0"/>
                        <a:t>,</a:t>
                      </a:r>
                      <a:r>
                        <a:rPr lang="id-ID" sz="1200" dirty="0" smtClean="0"/>
                        <a:t>423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7,803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7468312"/>
              </p:ext>
            </p:extLst>
          </p:nvPr>
        </p:nvGraphicFramePr>
        <p:xfrm>
          <a:off x="247053" y="3861048"/>
          <a:ext cx="7421291" cy="1468120"/>
        </p:xfrm>
        <a:graphic>
          <a:graphicData uri="http://schemas.openxmlformats.org/drawingml/2006/table">
            <a:tbl>
              <a:tblPr firstRow="1" bandRow="1">
                <a:effectLst>
                  <a:reflection blurRad="6350" stA="50000" endA="300" endPos="38500" dist="50800" dir="5400000" sy="-100000" algn="bl" rotWithShape="0"/>
                </a:effectLst>
                <a:tableStyleId>{21E4AEA4-8DFA-4A89-87EB-49C32662AFE0}</a:tableStyleId>
              </a:tblPr>
              <a:tblGrid>
                <a:gridCol w="2222647"/>
                <a:gridCol w="864096"/>
                <a:gridCol w="878164"/>
                <a:gridCol w="1008112"/>
                <a:gridCol w="1008112"/>
                <a:gridCol w="1440160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1200" dirty="0" err="1" smtClean="0"/>
                        <a:t>Dalam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ribuan</a:t>
                      </a:r>
                      <a:r>
                        <a:rPr lang="id-ID" sz="1200" baseline="0" dirty="0" smtClean="0"/>
                        <a:t> US</a:t>
                      </a:r>
                      <a:r>
                        <a:rPr lang="en-US" sz="1200" baseline="0" dirty="0" smtClean="0"/>
                        <a:t>$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200" dirty="0" smtClean="0"/>
                        <a:t>KKKS</a:t>
                      </a:r>
                      <a:endParaRPr 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200" dirty="0" smtClean="0"/>
                        <a:t>Ditjen MIGAS</a:t>
                      </a:r>
                      <a:endParaRPr 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Perbedaan</a:t>
                      </a:r>
                      <a:endParaRPr lang="en-US" sz="12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Pre – </a:t>
                      </a:r>
                      <a:r>
                        <a:rPr lang="en-US" sz="1200" dirty="0" err="1" smtClean="0"/>
                        <a:t>Rekon</a:t>
                      </a:r>
                      <a:endParaRPr 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200" dirty="0" err="1" smtClean="0"/>
                        <a:t>Penyesuaian</a:t>
                      </a:r>
                      <a:r>
                        <a:rPr lang="en-US" sz="1200" dirty="0" smtClean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200" dirty="0" err="1" smtClean="0"/>
                        <a:t>Perbedaan</a:t>
                      </a:r>
                      <a:endParaRPr lang="en-US" sz="1200" dirty="0" smtClean="0"/>
                    </a:p>
                    <a:p>
                      <a:pPr algn="ctr" rtl="0"/>
                      <a:r>
                        <a:rPr lang="en-US" sz="1200" dirty="0" smtClean="0"/>
                        <a:t>Post – </a:t>
                      </a:r>
                      <a:r>
                        <a:rPr lang="en-US" sz="1200" dirty="0" err="1" smtClean="0"/>
                        <a:t>Rekon</a:t>
                      </a:r>
                      <a:endParaRPr lang="en-US" sz="1200" dirty="0" smtClean="0"/>
                    </a:p>
                    <a:p>
                      <a:pPr algn="ctr" rtl="0"/>
                      <a:r>
                        <a:rPr lang="en-US" sz="1200" dirty="0" smtClean="0"/>
                        <a:t>(</a:t>
                      </a:r>
                      <a:r>
                        <a:rPr lang="en-US" sz="1200" dirty="0" err="1" smtClean="0"/>
                        <a:t>sementara</a:t>
                      </a:r>
                      <a:r>
                        <a:rPr lang="en-US" sz="1200" dirty="0" smtClean="0"/>
                        <a:t>)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BUKAN PAJAK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Signature</a:t>
                      </a:r>
                      <a:r>
                        <a:rPr lang="en-US" sz="1200" baseline="0" dirty="0" smtClean="0"/>
                        <a:t> Bonus </a:t>
                      </a:r>
                      <a:r>
                        <a:rPr lang="en-US" sz="1200" baseline="0" dirty="0" err="1" smtClean="0"/>
                        <a:t>untuk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perpanjangan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kontrak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1,000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-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1,000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1,000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229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179512" y="188640"/>
            <a:ext cx="7986342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000" dirty="0"/>
              <a:t>Preliminary Data </a:t>
            </a:r>
            <a:r>
              <a:rPr lang="en-US" sz="3000" dirty="0" err="1"/>
              <a:t>Rekonsiliasi</a:t>
            </a:r>
            <a:r>
              <a:rPr lang="en-US" sz="3000" dirty="0"/>
              <a:t> 2011 </a:t>
            </a:r>
            <a:r>
              <a:rPr lang="id-ID" sz="3000" dirty="0" smtClean="0"/>
              <a:t>- </a:t>
            </a:r>
            <a:r>
              <a:rPr lang="en-US" sz="3000" dirty="0" smtClean="0"/>
              <a:t>Table </a:t>
            </a:r>
            <a:r>
              <a:rPr lang="en-US" sz="3000" dirty="0"/>
              <a:t>1 (</a:t>
            </a:r>
            <a:r>
              <a:rPr lang="en-US" sz="3000" dirty="0" smtClean="0"/>
              <a:t>3</a:t>
            </a:r>
            <a:r>
              <a:rPr lang="id-ID" sz="3000" dirty="0" smtClean="0"/>
              <a:t>/3</a:t>
            </a:r>
            <a:r>
              <a:rPr lang="en-US" sz="3000" dirty="0" smtClean="0"/>
              <a:t>)</a:t>
            </a:r>
            <a:endParaRPr lang="id-ID" sz="3000" dirty="0" smtClean="0">
              <a:latin typeface="+mn-lt"/>
            </a:endParaRPr>
          </a:p>
        </p:txBody>
      </p:sp>
      <p:graphicFrame>
        <p:nvGraphicFramePr>
          <p:cNvPr id="5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0626726"/>
              </p:ext>
            </p:extLst>
          </p:nvPr>
        </p:nvGraphicFramePr>
        <p:xfrm>
          <a:off x="251520" y="1268760"/>
          <a:ext cx="7416824" cy="2753360"/>
        </p:xfrm>
        <a:graphic>
          <a:graphicData uri="http://schemas.openxmlformats.org/drawingml/2006/table">
            <a:tbl>
              <a:tblPr firstRow="1" bandRow="1">
                <a:effectLst>
                  <a:reflection blurRad="6350" stA="50000" endA="300" endPos="38500" dist="50800" dir="5400000" sy="-100000" algn="bl" rotWithShape="0"/>
                </a:effectLst>
                <a:tableStyleId>{21E4AEA4-8DFA-4A89-87EB-49C32662AFE0}</a:tableStyleId>
              </a:tblPr>
              <a:tblGrid>
                <a:gridCol w="1944216"/>
                <a:gridCol w="1109980"/>
                <a:gridCol w="1109980"/>
                <a:gridCol w="1086167"/>
                <a:gridCol w="1045908"/>
                <a:gridCol w="1120573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1200" dirty="0" smtClean="0"/>
                        <a:t>Volume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200" dirty="0" smtClean="0"/>
                        <a:t>KKKS</a:t>
                      </a:r>
                      <a:endParaRPr 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200" dirty="0" smtClean="0"/>
                        <a:t>SKK MIGAS</a:t>
                      </a:r>
                      <a:endParaRPr 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Perbedaan</a:t>
                      </a:r>
                      <a:endParaRPr lang="en-US" sz="12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Pre – </a:t>
                      </a:r>
                      <a:r>
                        <a:rPr lang="en-US" sz="1200" dirty="0" err="1" smtClean="0"/>
                        <a:t>Rekon</a:t>
                      </a:r>
                      <a:endParaRPr 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200" dirty="0" err="1" smtClean="0"/>
                        <a:t>Penyesuaian</a:t>
                      </a:r>
                      <a:r>
                        <a:rPr lang="en-US" sz="1200" dirty="0" smtClean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200" dirty="0" err="1" smtClean="0"/>
                        <a:t>Perbedaan</a:t>
                      </a:r>
                      <a:endParaRPr lang="en-US" sz="1200" dirty="0" smtClean="0"/>
                    </a:p>
                    <a:p>
                      <a:pPr algn="ctr" rtl="0"/>
                      <a:r>
                        <a:rPr lang="en-US" sz="1200" dirty="0" smtClean="0"/>
                        <a:t>Post – </a:t>
                      </a:r>
                      <a:r>
                        <a:rPr lang="en-US" sz="1200" dirty="0" err="1" smtClean="0"/>
                        <a:t>Rekon</a:t>
                      </a:r>
                      <a:endParaRPr lang="en-US" sz="1200" dirty="0" smtClean="0"/>
                    </a:p>
                    <a:p>
                      <a:pPr algn="ctr" rtl="0"/>
                      <a:r>
                        <a:rPr lang="en-US" sz="1200" dirty="0" smtClean="0"/>
                        <a:t>(</a:t>
                      </a:r>
                      <a:r>
                        <a:rPr lang="en-US" sz="1200" dirty="0" err="1" smtClean="0"/>
                        <a:t>sementara</a:t>
                      </a:r>
                      <a:r>
                        <a:rPr lang="en-US" sz="1200" dirty="0" smtClean="0"/>
                        <a:t>)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Total</a:t>
                      </a:r>
                      <a:r>
                        <a:rPr lang="en-US" sz="1200" baseline="0" dirty="0" smtClean="0"/>
                        <a:t> lifting </a:t>
                      </a:r>
                      <a:r>
                        <a:rPr lang="en-US" sz="1200" baseline="0" dirty="0" err="1" smtClean="0"/>
                        <a:t>Minyak</a:t>
                      </a:r>
                      <a:r>
                        <a:rPr lang="en-US" sz="1200" baseline="0" dirty="0" smtClean="0"/>
                        <a:t> (</a:t>
                      </a:r>
                      <a:r>
                        <a:rPr lang="en-US" sz="1200" baseline="0" dirty="0" err="1" smtClean="0"/>
                        <a:t>barel</a:t>
                      </a:r>
                      <a:r>
                        <a:rPr lang="en-US" sz="1200" baseline="0" dirty="0" smtClean="0"/>
                        <a:t>)</a:t>
                      </a:r>
                      <a:endParaRPr 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161,213,951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328,299,663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(</a:t>
                      </a:r>
                      <a:r>
                        <a:rPr lang="en-US" sz="1200" dirty="0" smtClean="0"/>
                        <a:t>167,085,712</a:t>
                      </a:r>
                      <a:r>
                        <a:rPr lang="id-ID" sz="1200" dirty="0" smtClean="0"/>
                        <a:t>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14</a:t>
                      </a:r>
                      <a:r>
                        <a:rPr lang="id-ID" sz="1200" dirty="0" smtClean="0"/>
                        <a:t>5</a:t>
                      </a:r>
                      <a:r>
                        <a:rPr lang="en-US" sz="1200" dirty="0" smtClean="0"/>
                        <a:t>,</a:t>
                      </a:r>
                      <a:r>
                        <a:rPr lang="id-ID" sz="1200" dirty="0" smtClean="0"/>
                        <a:t>119</a:t>
                      </a:r>
                      <a:r>
                        <a:rPr lang="en-US" sz="1200" dirty="0" smtClean="0"/>
                        <a:t>,</a:t>
                      </a:r>
                      <a:r>
                        <a:rPr lang="id-ID" sz="1200" dirty="0" smtClean="0"/>
                        <a:t>170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(</a:t>
                      </a:r>
                      <a:r>
                        <a:rPr lang="en-US" sz="1200" dirty="0" smtClean="0"/>
                        <a:t>2</a:t>
                      </a:r>
                      <a:r>
                        <a:rPr lang="id-ID" sz="1200" dirty="0" smtClean="0"/>
                        <a:t>1</a:t>
                      </a:r>
                      <a:r>
                        <a:rPr lang="en-US" sz="1200" dirty="0" smtClean="0"/>
                        <a:t>,</a:t>
                      </a:r>
                      <a:r>
                        <a:rPr lang="id-ID" sz="1200" dirty="0" smtClean="0"/>
                        <a:t>966</a:t>
                      </a:r>
                      <a:r>
                        <a:rPr lang="en-US" sz="1200" dirty="0" smtClean="0"/>
                        <a:t>,</a:t>
                      </a:r>
                      <a:r>
                        <a:rPr lang="id-ID" sz="1200" dirty="0" smtClean="0"/>
                        <a:t>542)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Total</a:t>
                      </a:r>
                      <a:r>
                        <a:rPr lang="en-US" sz="1200" baseline="0" dirty="0" smtClean="0"/>
                        <a:t> Lifting Gas (</a:t>
                      </a:r>
                      <a:r>
                        <a:rPr lang="en-US" sz="1200" baseline="0" dirty="0" err="1" smtClean="0"/>
                        <a:t>mscf</a:t>
                      </a:r>
                      <a:r>
                        <a:rPr lang="en-US" sz="1200" baseline="0" dirty="0" smtClean="0"/>
                        <a:t>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2,190,050,207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2,375,166,366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(</a:t>
                      </a:r>
                      <a:r>
                        <a:rPr lang="en-US" sz="1200" dirty="0" smtClean="0"/>
                        <a:t>185,116,159</a:t>
                      </a:r>
                      <a:r>
                        <a:rPr lang="id-ID" sz="1200" dirty="0" smtClean="0"/>
                        <a:t>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5</a:t>
                      </a:r>
                      <a:r>
                        <a:rPr lang="id-ID" sz="1200" dirty="0" smtClean="0"/>
                        <a:t>6</a:t>
                      </a:r>
                      <a:r>
                        <a:rPr lang="en-US" sz="1200" dirty="0" smtClean="0"/>
                        <a:t>,</a:t>
                      </a:r>
                      <a:r>
                        <a:rPr lang="id-ID" sz="1200" dirty="0" smtClean="0"/>
                        <a:t>202</a:t>
                      </a:r>
                      <a:r>
                        <a:rPr lang="en-US" sz="1200" dirty="0" smtClean="0"/>
                        <a:t>,</a:t>
                      </a:r>
                      <a:r>
                        <a:rPr lang="id-ID" sz="1200" dirty="0" smtClean="0"/>
                        <a:t>895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(</a:t>
                      </a:r>
                      <a:r>
                        <a:rPr lang="en-US" sz="1200" dirty="0" smtClean="0"/>
                        <a:t>1</a:t>
                      </a:r>
                      <a:r>
                        <a:rPr lang="id-ID" sz="1200" dirty="0" smtClean="0"/>
                        <a:t>28</a:t>
                      </a:r>
                      <a:r>
                        <a:rPr lang="en-US" sz="1200" dirty="0" smtClean="0"/>
                        <a:t>,9</a:t>
                      </a:r>
                      <a:r>
                        <a:rPr lang="id-ID" sz="1200" dirty="0" smtClean="0"/>
                        <a:t>13,264)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US" sz="1200" baseline="0" dirty="0" err="1" smtClean="0"/>
                        <a:t>Ekuitas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Minyak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Bagian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Pemerintah</a:t>
                      </a:r>
                      <a:r>
                        <a:rPr lang="en-US" sz="1200" baseline="0" dirty="0" smtClean="0"/>
                        <a:t> (</a:t>
                      </a:r>
                      <a:r>
                        <a:rPr lang="en-US" sz="1200" baseline="0" dirty="0" err="1" smtClean="0"/>
                        <a:t>barel</a:t>
                      </a:r>
                      <a:r>
                        <a:rPr lang="en-US" sz="1200" baseline="0" dirty="0" smtClean="0"/>
                        <a:t>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183,000,288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187,309,671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(</a:t>
                      </a:r>
                      <a:r>
                        <a:rPr lang="en-US" sz="1200" dirty="0" smtClean="0"/>
                        <a:t>4,309,383</a:t>
                      </a:r>
                      <a:r>
                        <a:rPr lang="id-ID" sz="1200" dirty="0" smtClean="0"/>
                        <a:t>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1,360,125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(2</a:t>
                      </a:r>
                      <a:r>
                        <a:rPr lang="en-US" sz="1200" dirty="0" smtClean="0"/>
                        <a:t>,</a:t>
                      </a:r>
                      <a:r>
                        <a:rPr lang="id-ID" sz="1200" dirty="0" smtClean="0"/>
                        <a:t>949</a:t>
                      </a:r>
                      <a:r>
                        <a:rPr lang="en-US" sz="1200" dirty="0" smtClean="0"/>
                        <a:t>,</a:t>
                      </a:r>
                      <a:r>
                        <a:rPr lang="id-ID" sz="1200" dirty="0" smtClean="0"/>
                        <a:t>258)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Ekuitas</a:t>
                      </a:r>
                      <a:r>
                        <a:rPr lang="en-US" sz="1200" baseline="0" dirty="0" smtClean="0"/>
                        <a:t> Gas </a:t>
                      </a:r>
                      <a:r>
                        <a:rPr lang="en-US" sz="1200" baseline="0" dirty="0" err="1" smtClean="0"/>
                        <a:t>Bagian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Pemerintah</a:t>
                      </a:r>
                      <a:r>
                        <a:rPr lang="en-US" sz="1200" baseline="0" dirty="0" smtClean="0"/>
                        <a:t> (</a:t>
                      </a:r>
                      <a:r>
                        <a:rPr lang="en-US" sz="1200" baseline="0" dirty="0" err="1" smtClean="0"/>
                        <a:t>mscf</a:t>
                      </a:r>
                      <a:r>
                        <a:rPr lang="en-US" sz="1200" baseline="0" dirty="0" smtClean="0"/>
                        <a:t>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595,180,189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593,802,658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1,377,530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694,836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2</a:t>
                      </a:r>
                      <a:r>
                        <a:rPr lang="en-US" sz="1200" dirty="0" smtClean="0"/>
                        <a:t>,</a:t>
                      </a:r>
                      <a:r>
                        <a:rPr lang="id-ID" sz="1200" dirty="0" smtClean="0"/>
                        <a:t>072</a:t>
                      </a:r>
                      <a:r>
                        <a:rPr lang="en-US" sz="1200" dirty="0" smtClean="0"/>
                        <a:t>,</a:t>
                      </a:r>
                      <a:r>
                        <a:rPr lang="id-ID" sz="1200" dirty="0" smtClean="0"/>
                        <a:t>36</a:t>
                      </a:r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Domestic</a:t>
                      </a:r>
                      <a:r>
                        <a:rPr lang="en-US" sz="1200" baseline="0" dirty="0" smtClean="0"/>
                        <a:t> Market Obligation (</a:t>
                      </a:r>
                      <a:r>
                        <a:rPr lang="en-US" sz="1200" baseline="0" dirty="0" err="1" smtClean="0"/>
                        <a:t>barel</a:t>
                      </a:r>
                      <a:r>
                        <a:rPr lang="en-US" sz="1200" baseline="0" dirty="0" smtClean="0"/>
                        <a:t>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25,091,738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24,717,633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374,105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193,469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567</a:t>
                      </a:r>
                      <a:r>
                        <a:rPr lang="en-US" sz="1200" dirty="0" smtClean="0"/>
                        <a:t>,</a:t>
                      </a:r>
                      <a:r>
                        <a:rPr lang="id-ID" sz="1200" dirty="0" smtClean="0"/>
                        <a:t>574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111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179512" y="188640"/>
            <a:ext cx="7986342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000" dirty="0"/>
              <a:t>Preliminary Data </a:t>
            </a:r>
            <a:r>
              <a:rPr lang="en-US" sz="3000" dirty="0" err="1"/>
              <a:t>Rekonsiliasi</a:t>
            </a:r>
            <a:r>
              <a:rPr lang="en-US" sz="3000" dirty="0"/>
              <a:t> 2011 </a:t>
            </a:r>
            <a:r>
              <a:rPr lang="id-ID" sz="3000" dirty="0"/>
              <a:t>-</a:t>
            </a:r>
            <a:r>
              <a:rPr lang="en-US" sz="3000" dirty="0" smtClean="0"/>
              <a:t> </a:t>
            </a:r>
            <a:r>
              <a:rPr lang="en-US" sz="3000" dirty="0"/>
              <a:t>Table 2</a:t>
            </a:r>
            <a:endParaRPr lang="id-ID" sz="3000" dirty="0" smtClean="0">
              <a:latin typeface="+mn-lt"/>
            </a:endParaRPr>
          </a:p>
        </p:txBody>
      </p:sp>
      <p:graphicFrame>
        <p:nvGraphicFramePr>
          <p:cNvPr id="5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3824666"/>
              </p:ext>
            </p:extLst>
          </p:nvPr>
        </p:nvGraphicFramePr>
        <p:xfrm>
          <a:off x="251520" y="1268760"/>
          <a:ext cx="7416824" cy="4064000"/>
        </p:xfrm>
        <a:graphic>
          <a:graphicData uri="http://schemas.openxmlformats.org/drawingml/2006/table">
            <a:tbl>
              <a:tblPr firstRow="1" bandRow="1">
                <a:effectLst>
                  <a:reflection blurRad="6350" stA="50000" endA="300" endPos="38500" dist="50800" dir="5400000" sy="-100000" algn="bl" rotWithShape="0"/>
                </a:effectLst>
                <a:tableStyleId>{21E4AEA4-8DFA-4A89-87EB-49C32662AFE0}</a:tableStyleId>
              </a:tblPr>
              <a:tblGrid>
                <a:gridCol w="2250622"/>
                <a:gridCol w="989738"/>
                <a:gridCol w="936104"/>
                <a:gridCol w="936104"/>
                <a:gridCol w="1080120"/>
                <a:gridCol w="1224136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1200" dirty="0" err="1" smtClean="0"/>
                        <a:t>Dalam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ribuan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id-ID" sz="1200" baseline="0" dirty="0" smtClean="0"/>
                        <a:t>US$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200" dirty="0" smtClean="0"/>
                        <a:t>SKK MIGAS</a:t>
                      </a:r>
                      <a:endParaRPr 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200" dirty="0" smtClean="0"/>
                        <a:t>PNBP</a:t>
                      </a:r>
                      <a:endParaRPr 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Perbedaan</a:t>
                      </a:r>
                      <a:endParaRPr lang="en-US" sz="12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Pre – </a:t>
                      </a:r>
                      <a:r>
                        <a:rPr lang="en-US" sz="1200" dirty="0" err="1" smtClean="0"/>
                        <a:t>Rekon</a:t>
                      </a:r>
                      <a:endParaRPr 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200" dirty="0" err="1" smtClean="0"/>
                        <a:t>Penyesuaian</a:t>
                      </a:r>
                      <a:r>
                        <a:rPr lang="en-US" sz="1200" baseline="0" dirty="0" smtClean="0"/>
                        <a:t> </a:t>
                      </a:r>
                      <a:endParaRPr 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200" dirty="0" err="1" smtClean="0"/>
                        <a:t>Perbedaan</a:t>
                      </a:r>
                      <a:endParaRPr lang="en-US" sz="1200" dirty="0" smtClean="0"/>
                    </a:p>
                    <a:p>
                      <a:pPr algn="ctr" rtl="0"/>
                      <a:r>
                        <a:rPr lang="en-US" sz="1200" dirty="0" smtClean="0"/>
                        <a:t>Post – </a:t>
                      </a:r>
                      <a:r>
                        <a:rPr lang="en-US" sz="1200" dirty="0" err="1" smtClean="0"/>
                        <a:t>Rekon</a:t>
                      </a:r>
                      <a:endParaRPr lang="en-US" sz="1200" dirty="0" smtClean="0"/>
                    </a:p>
                    <a:p>
                      <a:pPr algn="ctr" rtl="0"/>
                      <a:r>
                        <a:rPr lang="en-US" sz="1200" dirty="0" smtClean="0"/>
                        <a:t>(</a:t>
                      </a:r>
                      <a:r>
                        <a:rPr lang="en-US" sz="1200" dirty="0" err="1" smtClean="0"/>
                        <a:t>sementara</a:t>
                      </a:r>
                      <a:r>
                        <a:rPr lang="en-US" sz="1200" dirty="0" smtClean="0"/>
                        <a:t>)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BUKAN PAJAK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Ekuitas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Minyak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Bagian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Pemerintah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200" baseline="0" dirty="0" err="1" smtClean="0"/>
                        <a:t>Ekspor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3,078,993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3,085,226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(</a:t>
                      </a:r>
                      <a:r>
                        <a:rPr lang="en-US" sz="1200" dirty="0" smtClean="0"/>
                        <a:t>6,233</a:t>
                      </a:r>
                      <a:r>
                        <a:rPr lang="id-ID" sz="1200" dirty="0" smtClean="0"/>
                        <a:t>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(</a:t>
                      </a:r>
                      <a:r>
                        <a:rPr lang="en-US" sz="1200" dirty="0" smtClean="0"/>
                        <a:t>6,233</a:t>
                      </a:r>
                      <a:r>
                        <a:rPr lang="id-ID" sz="1200" dirty="0" smtClean="0"/>
                        <a:t>)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</a:t>
                      </a:r>
                      <a:r>
                        <a:rPr lang="en-US" sz="1200" baseline="0" dirty="0" smtClean="0"/>
                        <a:t>    </a:t>
                      </a:r>
                      <a:r>
                        <a:rPr lang="en-US" sz="1200" baseline="0" dirty="0" err="1" smtClean="0"/>
                        <a:t>Domestik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17,751,025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17,751,025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Ekuitas</a:t>
                      </a:r>
                      <a:r>
                        <a:rPr lang="en-US" sz="1200" dirty="0" smtClean="0"/>
                        <a:t> Gas </a:t>
                      </a:r>
                      <a:r>
                        <a:rPr lang="en-US" sz="1200" dirty="0" err="1" smtClean="0"/>
                        <a:t>Bagian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Pemerintah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200" dirty="0" err="1" smtClean="0"/>
                        <a:t>Ekspor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5,417,826</a:t>
                      </a:r>
                      <a:endParaRPr lang="en-US" sz="12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7,415,896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200" dirty="0" err="1" smtClean="0"/>
                        <a:t>Domestik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1,998,070</a:t>
                      </a:r>
                      <a:endParaRPr 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Domestic</a:t>
                      </a:r>
                      <a:r>
                        <a:rPr lang="en-US" sz="1200" baseline="0" dirty="0" smtClean="0"/>
                        <a:t> Market Obligation Fee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1,407,630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1,287,407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120,2</a:t>
                      </a:r>
                      <a:r>
                        <a:rPr lang="id-ID" sz="1200" dirty="0" smtClean="0"/>
                        <a:t>23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120,2</a:t>
                      </a:r>
                      <a:r>
                        <a:rPr lang="id-ID" sz="1200" dirty="0" smtClean="0"/>
                        <a:t>23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Over / Under lifting Oil &amp; Gas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468,657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432,057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36,600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36,600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1573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51520" y="1351309"/>
            <a:ext cx="7488832" cy="4525963"/>
          </a:xfrm>
        </p:spPr>
        <p:txBody>
          <a:bodyPr>
            <a:normAutofit/>
          </a:bodyPr>
          <a:lstStyle/>
          <a:p>
            <a:pPr algn="just">
              <a:buFont typeface="Courier New" panose="02070309020205020404" pitchFamily="49" charset="0"/>
              <a:buChar char="o"/>
            </a:pP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semua</a:t>
            </a:r>
            <a:r>
              <a:rPr lang="en-US" sz="2400" dirty="0" smtClean="0"/>
              <a:t> </a:t>
            </a:r>
            <a:r>
              <a:rPr lang="en-US" sz="2400" dirty="0" err="1" smtClean="0"/>
              <a:t>isian</a:t>
            </a:r>
            <a:r>
              <a:rPr lang="en-US" sz="2400" dirty="0" smtClean="0"/>
              <a:t> data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formulir</a:t>
            </a:r>
            <a:r>
              <a:rPr lang="en-US" sz="2400" dirty="0" smtClean="0"/>
              <a:t> </a:t>
            </a:r>
            <a:r>
              <a:rPr lang="en-US" sz="2400" dirty="0" err="1" smtClean="0"/>
              <a:t>diisi</a:t>
            </a:r>
            <a:r>
              <a:rPr lang="en-US" sz="2400" dirty="0" smtClean="0"/>
              <a:t> – 27%</a:t>
            </a:r>
            <a:endParaRPr lang="id-ID" sz="2400" dirty="0" smtClean="0"/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2400" dirty="0" err="1" smtClean="0"/>
              <a:t>Diisi</a:t>
            </a:r>
            <a:r>
              <a:rPr lang="en-US" sz="2400" dirty="0" smtClean="0"/>
              <a:t> </a:t>
            </a:r>
            <a:r>
              <a:rPr lang="en-US" sz="2400" i="1" dirty="0" smtClean="0"/>
              <a:t>accrual</a:t>
            </a:r>
            <a:r>
              <a:rPr lang="en-US" sz="2400" dirty="0" smtClean="0"/>
              <a:t> </a:t>
            </a:r>
            <a:r>
              <a:rPr lang="id-ID" sz="2400" dirty="0" smtClean="0"/>
              <a:t>walaupun</a:t>
            </a:r>
            <a:r>
              <a:rPr lang="en-US" sz="2400" dirty="0" smtClean="0"/>
              <a:t> </a:t>
            </a:r>
            <a:r>
              <a:rPr lang="id-ID" sz="2400" dirty="0" smtClean="0"/>
              <a:t>yang </a:t>
            </a:r>
            <a:r>
              <a:rPr lang="en-US" sz="2400" dirty="0" err="1" smtClean="0"/>
              <a:t>diminta</a:t>
            </a:r>
            <a:r>
              <a:rPr lang="en-US" sz="2400" dirty="0" smtClean="0"/>
              <a:t> </a:t>
            </a:r>
            <a:r>
              <a:rPr lang="en-US" sz="2400" i="1" dirty="0" smtClean="0"/>
              <a:t>cash basis</a:t>
            </a:r>
            <a:r>
              <a:rPr lang="en-US" sz="2400" dirty="0" smtClean="0"/>
              <a:t> – 10%</a:t>
            </a:r>
            <a:endParaRPr lang="id-ID" sz="2400" dirty="0" smtClean="0"/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2400" dirty="0" err="1" smtClean="0"/>
              <a:t>Kesalahan</a:t>
            </a:r>
            <a:r>
              <a:rPr lang="en-US" sz="2400" dirty="0" smtClean="0"/>
              <a:t> </a:t>
            </a:r>
            <a:r>
              <a:rPr lang="en-US" sz="2400" dirty="0" err="1" smtClean="0"/>
              <a:t>pengisian</a:t>
            </a:r>
            <a:r>
              <a:rPr lang="en-US" sz="2400" dirty="0" smtClean="0"/>
              <a:t> </a:t>
            </a:r>
            <a:r>
              <a:rPr lang="en-US" sz="2400" i="1" dirty="0" smtClean="0"/>
              <a:t>volume </a:t>
            </a:r>
            <a:r>
              <a:rPr lang="id-ID" sz="2400" i="1" dirty="0" smtClean="0"/>
              <a:t>(</a:t>
            </a:r>
            <a:r>
              <a:rPr lang="en-US" sz="2400" i="1" dirty="0" smtClean="0"/>
              <a:t>full </a:t>
            </a:r>
            <a:r>
              <a:rPr lang="id-ID" sz="2400" i="1" dirty="0" smtClean="0"/>
              <a:t>amount </a:t>
            </a:r>
            <a:r>
              <a:rPr lang="en-US" sz="2400" i="1" dirty="0" smtClean="0"/>
              <a:t>vs </a:t>
            </a:r>
            <a:r>
              <a:rPr lang="id-ID" sz="2400" i="1" dirty="0" smtClean="0"/>
              <a:t>in </a:t>
            </a:r>
            <a:r>
              <a:rPr lang="en-US" sz="2400" i="1" dirty="0" smtClean="0"/>
              <a:t>thousand</a:t>
            </a:r>
            <a:r>
              <a:rPr lang="id-ID" sz="2400" i="1" dirty="0" smtClean="0"/>
              <a:t>)</a:t>
            </a:r>
            <a:r>
              <a:rPr lang="en-US" sz="2400" dirty="0" smtClean="0"/>
              <a:t> – 1%</a:t>
            </a:r>
            <a:endParaRPr lang="id-ID" sz="2400" dirty="0" smtClean="0"/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2400" dirty="0" err="1" smtClean="0"/>
              <a:t>Adanya</a:t>
            </a:r>
            <a:r>
              <a:rPr lang="en-US" sz="2400" dirty="0" smtClean="0"/>
              <a:t> </a:t>
            </a:r>
            <a:r>
              <a:rPr lang="en-US" sz="2400" i="1" dirty="0" smtClean="0"/>
              <a:t>adjustment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tahun</a:t>
            </a:r>
            <a:r>
              <a:rPr lang="en-US" sz="2400" dirty="0" smtClean="0"/>
              <a:t> </a:t>
            </a:r>
            <a:r>
              <a:rPr lang="en-US" sz="2400" dirty="0" err="1" smtClean="0"/>
              <a:t>transaksi</a:t>
            </a:r>
            <a:r>
              <a:rPr lang="en-US" sz="2400" dirty="0" smtClean="0"/>
              <a:t> – 4%</a:t>
            </a:r>
            <a:endParaRPr lang="id-ID" sz="2400" dirty="0" smtClean="0"/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sesuai</a:t>
            </a:r>
            <a:r>
              <a:rPr lang="id-ID" sz="2400" dirty="0" smtClean="0"/>
              <a:t>nya</a:t>
            </a:r>
            <a:r>
              <a:rPr lang="en-US" sz="2400" dirty="0" smtClean="0"/>
              <a:t> data </a:t>
            </a:r>
            <a:r>
              <a:rPr lang="id-ID" sz="2400" dirty="0" smtClean="0"/>
              <a:t>ikhtisar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id-ID" sz="2400" dirty="0" smtClean="0"/>
              <a:t>data </a:t>
            </a:r>
            <a:r>
              <a:rPr lang="en-US" sz="2400" dirty="0" err="1" smtClean="0"/>
              <a:t>lampiran</a:t>
            </a:r>
            <a:r>
              <a:rPr lang="en-US" sz="2400" dirty="0" smtClean="0"/>
              <a:t> – 23%</a:t>
            </a:r>
            <a:endParaRPr lang="id-ID" sz="2400" dirty="0" smtClean="0"/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2400" dirty="0" err="1" smtClean="0"/>
              <a:t>Mencoret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mengganti</a:t>
            </a:r>
            <a:r>
              <a:rPr lang="en-US" sz="2400" dirty="0" smtClean="0"/>
              <a:t> </a:t>
            </a:r>
            <a:r>
              <a:rPr lang="en-US" sz="2400" dirty="0" err="1" smtClean="0"/>
              <a:t>pernyataan</a:t>
            </a:r>
            <a:r>
              <a:rPr lang="en-US" sz="2400" dirty="0" smtClean="0"/>
              <a:t> </a:t>
            </a:r>
            <a:r>
              <a:rPr lang="en-US" sz="2400" dirty="0" err="1" smtClean="0"/>
              <a:t>sudah</a:t>
            </a:r>
            <a:r>
              <a:rPr lang="en-US" sz="2400" dirty="0" smtClean="0"/>
              <a:t> </a:t>
            </a:r>
            <a:r>
              <a:rPr lang="en-US" sz="2400" dirty="0" err="1" smtClean="0"/>
              <a:t>sesuai</a:t>
            </a:r>
            <a:r>
              <a:rPr lang="en-US" sz="2400" dirty="0" smtClean="0"/>
              <a:t> </a:t>
            </a:r>
            <a:r>
              <a:rPr lang="en-US" sz="2400" dirty="0" err="1" smtClean="0"/>
              <a:t>standar</a:t>
            </a:r>
            <a:r>
              <a:rPr lang="id-ID" sz="2400" dirty="0"/>
              <a:t>d</a:t>
            </a:r>
            <a:r>
              <a:rPr lang="en-US" sz="2400" dirty="0" smtClean="0"/>
              <a:t> </a:t>
            </a:r>
            <a:r>
              <a:rPr lang="en-US" sz="2400" dirty="0" err="1" smtClean="0"/>
              <a:t>akuntansi</a:t>
            </a:r>
            <a:r>
              <a:rPr lang="en-US" sz="2400" dirty="0" smtClean="0"/>
              <a:t> – 2%</a:t>
            </a:r>
          </a:p>
          <a:p>
            <a:pPr algn="just"/>
            <a:endParaRPr lang="en-US" sz="2400" dirty="0" smtClean="0"/>
          </a:p>
          <a:p>
            <a:pPr algn="just"/>
            <a:endParaRPr lang="en-US" sz="24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79512" y="188640"/>
            <a:ext cx="7986342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000" dirty="0" smtClean="0"/>
              <a:t>I</a:t>
            </a:r>
            <a:r>
              <a:rPr lang="id-ID" sz="3000" dirty="0" smtClean="0"/>
              <a:t>su-isu Rekonsilasi</a:t>
            </a:r>
            <a:endParaRPr lang="id-ID" sz="30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5326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51520" y="1340768"/>
            <a:ext cx="7488832" cy="4525963"/>
          </a:xfrm>
        </p:spPr>
        <p:txBody>
          <a:bodyPr>
            <a:normAutofit/>
          </a:bodyPr>
          <a:lstStyle/>
          <a:p>
            <a:pPr marL="457200" indent="-457200" algn="just">
              <a:buAutoNum type="arabicPeriod"/>
            </a:pPr>
            <a:r>
              <a:rPr lang="id-ID" sz="2400" dirty="0"/>
              <a:t>Menghubungi langsung </a:t>
            </a:r>
            <a:r>
              <a:rPr lang="id-ID" sz="2400" dirty="0" smtClean="0"/>
              <a:t>kantor </a:t>
            </a:r>
            <a:r>
              <a:rPr lang="id-ID" sz="2400" dirty="0"/>
              <a:t>Perusahaan </a:t>
            </a:r>
            <a:r>
              <a:rPr lang="id-ID" sz="2400" dirty="0" smtClean="0"/>
              <a:t>Migas Non Operator yang belum </a:t>
            </a:r>
            <a:r>
              <a:rPr lang="id-ID" sz="2400" dirty="0"/>
              <a:t>menyampaikan </a:t>
            </a:r>
            <a:r>
              <a:rPr lang="id-ID" sz="2400" dirty="0" smtClean="0"/>
              <a:t>laporan.</a:t>
            </a:r>
            <a:endParaRPr lang="id-ID" sz="2400" dirty="0"/>
          </a:p>
          <a:p>
            <a:pPr marL="457200" indent="-457200" algn="just">
              <a:buAutoNum type="arabicPeriod"/>
            </a:pPr>
            <a:r>
              <a:rPr lang="id-ID" sz="2400" dirty="0" smtClean="0"/>
              <a:t>Tinjak lanjut dengan Operator Migas dan instansi Pemerintah yang laporannya masih </a:t>
            </a:r>
            <a:r>
              <a:rPr lang="id-ID" sz="2400" i="1" dirty="0" smtClean="0"/>
              <a:t>unreconciled</a:t>
            </a:r>
            <a:r>
              <a:rPr lang="id-ID" sz="2400" dirty="0" smtClean="0"/>
              <a:t> </a:t>
            </a:r>
            <a:r>
              <a:rPr lang="id-ID" sz="2400" dirty="0"/>
              <a:t>namun perbedaannya sudah bisa </a:t>
            </a:r>
            <a:r>
              <a:rPr lang="id-ID" sz="2400" dirty="0" smtClean="0"/>
              <a:t>diidentifikasi.</a:t>
            </a:r>
            <a:endParaRPr lang="id-ID" sz="2400" dirty="0"/>
          </a:p>
          <a:p>
            <a:pPr marL="457200" indent="-457200" algn="just">
              <a:buAutoNum type="arabicPeriod"/>
            </a:pPr>
            <a:r>
              <a:rPr lang="id-ID" sz="2400" dirty="0"/>
              <a:t>Menyelenggarakan </a:t>
            </a:r>
            <a:r>
              <a:rPr lang="id-ID" sz="2400" i="1" dirty="0" smtClean="0"/>
              <a:t>workshop</a:t>
            </a:r>
            <a:r>
              <a:rPr lang="id-ID" sz="2400" dirty="0" smtClean="0"/>
              <a:t> untuk seluruh Operator dan Non Operator pada tanggal 4 </a:t>
            </a:r>
            <a:r>
              <a:rPr lang="id-ID" sz="2400" dirty="0"/>
              <a:t>Februari </a:t>
            </a:r>
            <a:r>
              <a:rPr lang="id-ID" sz="2400" dirty="0" smtClean="0"/>
              <a:t>2014.</a:t>
            </a:r>
            <a:endParaRPr lang="id-ID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79512" y="188640"/>
            <a:ext cx="7986342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000" dirty="0" smtClean="0"/>
              <a:t>L</a:t>
            </a:r>
            <a:r>
              <a:rPr lang="id-ID" sz="3000" dirty="0" smtClean="0"/>
              <a:t>angkah-langkah Tindak </a:t>
            </a:r>
            <a:r>
              <a:rPr lang="id-ID" sz="3000" dirty="0"/>
              <a:t>L</a:t>
            </a:r>
            <a:r>
              <a:rPr lang="id-ID" sz="3000" dirty="0" smtClean="0"/>
              <a:t>anjut</a:t>
            </a:r>
            <a:endParaRPr lang="id-ID" sz="30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3354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1259632" y="1772816"/>
            <a:ext cx="6552728" cy="3744416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endParaRPr lang="id-ID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547664" y="2780927"/>
            <a:ext cx="583264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000" dirty="0" smtClean="0"/>
              <a:t>Penugasan KAP GIS sebagai Rekonsiliator Independen</a:t>
            </a:r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 smtClean="0"/>
              <a:t>Isu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Kendala</a:t>
            </a:r>
            <a:r>
              <a:rPr lang="en-US" sz="2000" dirty="0" smtClean="0"/>
              <a:t>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Proses</a:t>
            </a:r>
            <a:r>
              <a:rPr lang="en-US" sz="2000" dirty="0" smtClean="0"/>
              <a:t> </a:t>
            </a:r>
            <a:r>
              <a:rPr lang="en-US" sz="2000" dirty="0" err="1" smtClean="0"/>
              <a:t>Rekonsiliasi</a:t>
            </a:r>
            <a:endParaRPr lang="id-ID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000" dirty="0" smtClean="0"/>
              <a:t>Perubahan cakupan rekonsiliasi</a:t>
            </a:r>
            <a:r>
              <a:rPr lang="en-US" sz="2000" dirty="0" smtClean="0"/>
              <a:t> - </a:t>
            </a:r>
            <a:r>
              <a:rPr lang="en-US" sz="2000" dirty="0" err="1" smtClean="0"/>
              <a:t>Jumlah</a:t>
            </a:r>
            <a:r>
              <a:rPr lang="en-US" sz="2000" dirty="0" smtClean="0"/>
              <a:t> </a:t>
            </a:r>
            <a:r>
              <a:rPr lang="en-US" sz="2000" dirty="0" err="1" smtClean="0"/>
              <a:t>Entitas</a:t>
            </a:r>
            <a:r>
              <a:rPr lang="en-US" sz="2000" dirty="0" smtClean="0"/>
              <a:t> </a:t>
            </a:r>
            <a:r>
              <a:rPr lang="en-US" sz="2000" dirty="0" err="1" smtClean="0"/>
              <a:t>Pelapor</a:t>
            </a:r>
            <a:r>
              <a:rPr lang="en-US" sz="2000" dirty="0" smtClean="0"/>
              <a:t> </a:t>
            </a:r>
            <a:r>
              <a:rPr lang="en-US" sz="2000" dirty="0" err="1" smtClean="0"/>
              <a:t>di</a:t>
            </a:r>
            <a:r>
              <a:rPr lang="en-US" sz="2000" dirty="0" smtClean="0"/>
              <a:t> </a:t>
            </a:r>
            <a:r>
              <a:rPr lang="en-US" sz="2000" dirty="0" err="1" smtClean="0"/>
              <a:t>Minerba</a:t>
            </a:r>
            <a:endParaRPr lang="id-ID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000" dirty="0" smtClean="0"/>
              <a:t>Progres/status rekonsiliasi Migas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000" dirty="0" smtClean="0"/>
              <a:t>Progres/status rekonsiliasi Minerba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1772816"/>
            <a:ext cx="9144000" cy="86409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600" dirty="0" smtClean="0"/>
              <a:t>LAPORAN </a:t>
            </a:r>
            <a:r>
              <a:rPr lang="en-US" sz="2600" dirty="0" smtClean="0"/>
              <a:t>STATUS</a:t>
            </a:r>
            <a:r>
              <a:rPr lang="id-ID" sz="2600" dirty="0" smtClean="0"/>
              <a:t> PEKERJAAN REKONSILIATOR INDEPENDEN</a:t>
            </a:r>
            <a:endParaRPr lang="id-ID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9512" y="188640"/>
            <a:ext cx="8784976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d-ID" sz="3000" dirty="0" smtClean="0"/>
              <a:t>Perbedaan yang belum direkonsiliasi sampai saat ini</a:t>
            </a:r>
            <a:endParaRPr lang="id-ID" sz="3000" dirty="0" smtClean="0">
              <a:latin typeface="+mn-lt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67544" y="1722178"/>
            <a:ext cx="716148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>
              <a:buFont typeface="Arial" pitchFamily="34" charset="0"/>
              <a:buAutoNum type="arabicPeriod"/>
            </a:pPr>
            <a:r>
              <a:rPr lang="id-ID" sz="2400" dirty="0" smtClean="0"/>
              <a:t>Laporan dari Pertamina Hulu Energi yang belum lengkap.</a:t>
            </a:r>
          </a:p>
          <a:p>
            <a:pPr marL="457200" indent="-457200" algn="just">
              <a:buFont typeface="Arial" pitchFamily="34" charset="0"/>
              <a:buAutoNum type="arabicPeriod"/>
            </a:pPr>
            <a:r>
              <a:rPr lang="id-ID" sz="2400" dirty="0" smtClean="0"/>
              <a:t>Perbedaan data Migas Conoco Phillips dengan SKK Migas.</a:t>
            </a:r>
            <a:endParaRPr lang="en-US" sz="2400" dirty="0" smtClean="0"/>
          </a:p>
          <a:p>
            <a:endParaRPr lang="en-US" sz="24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79512" y="1124744"/>
            <a:ext cx="8784976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dirty="0" smtClean="0"/>
              <a:t>P</a:t>
            </a:r>
            <a:r>
              <a:rPr lang="id-ID" sz="2400" dirty="0" smtClean="0"/>
              <a:t>enyebab perbedaan yang signifikan :</a:t>
            </a:r>
            <a:endParaRPr lang="id-ID" sz="24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55423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67544" y="1752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endParaRPr lang="id-ID" sz="6000" dirty="0" smtClean="0"/>
          </a:p>
          <a:p>
            <a:pPr marL="0" indent="0" algn="ctr">
              <a:buFont typeface="Arial" pitchFamily="34" charset="0"/>
              <a:buNone/>
            </a:pPr>
            <a:r>
              <a:rPr lang="id-ID" sz="9600" dirty="0" smtClean="0"/>
              <a:t>MINERBA</a:t>
            </a:r>
          </a:p>
        </p:txBody>
      </p:sp>
    </p:spTree>
    <p:extLst>
      <p:ext uri="{BB962C8B-B14F-4D97-AF65-F5344CB8AC3E}">
        <p14:creationId xmlns:p14="http://schemas.microsoft.com/office/powerpoint/2010/main" val="24530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8419852"/>
              </p:ext>
            </p:extLst>
          </p:nvPr>
        </p:nvGraphicFramePr>
        <p:xfrm>
          <a:off x="323529" y="1384885"/>
          <a:ext cx="7344816" cy="196511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5400000">
                    <a:prstClr val="black">
                      <a:alpha val="50000"/>
                    </a:prstClr>
                  </a:innerShdw>
                  <a:reflection blurRad="6350" stA="50000" endA="300" endPos="55500" dist="50800" dir="5400000" sy="-100000" algn="bl" rotWithShape="0"/>
                </a:effectLst>
                <a:tableStyleId>{21E4AEA4-8DFA-4A89-87EB-49C32662AFE0}</a:tableStyleId>
              </a:tblPr>
              <a:tblGrid>
                <a:gridCol w="1836204"/>
                <a:gridCol w="1836204"/>
                <a:gridCol w="1836204"/>
                <a:gridCol w="1836204"/>
              </a:tblGrid>
              <a:tr h="337343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KONTRAK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TOTAL</a:t>
                      </a:r>
                      <a:r>
                        <a:rPr lang="id-ID" sz="1400" baseline="0" dirty="0" smtClean="0"/>
                        <a:t> SAMPLE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SUDAH LAPOR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BELUM LAPOR</a:t>
                      </a:r>
                      <a:endParaRPr lang="id-ID" sz="1400" dirty="0"/>
                    </a:p>
                  </a:txBody>
                  <a:tcPr anchor="ctr"/>
                </a:tc>
              </a:tr>
              <a:tr h="193167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PKP2B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30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28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2</a:t>
                      </a:r>
                      <a:endParaRPr lang="id-ID" sz="1400" dirty="0"/>
                    </a:p>
                  </a:txBody>
                  <a:tcPr anchor="ctr"/>
                </a:tc>
              </a:tr>
              <a:tr h="320415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IUP-BATUBARA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13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10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3</a:t>
                      </a:r>
                      <a:endParaRPr lang="id-ID" sz="1400" dirty="0"/>
                    </a:p>
                  </a:txBody>
                  <a:tcPr anchor="ctr"/>
                </a:tc>
              </a:tr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KK-MINERAL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5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4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1</a:t>
                      </a:r>
                      <a:endParaRPr lang="id-ID" sz="1400" dirty="0"/>
                    </a:p>
                  </a:txBody>
                  <a:tcPr anchor="ctr"/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IUP-MINERAL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5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4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1</a:t>
                      </a:r>
                      <a:endParaRPr lang="id-ID" sz="1400" dirty="0"/>
                    </a:p>
                  </a:txBody>
                  <a:tcPr anchor="ctr"/>
                </a:tc>
              </a:tr>
              <a:tr h="337712"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/>
                        <a:t>TOTAL</a:t>
                      </a:r>
                      <a:endParaRPr lang="id-ID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53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46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7</a:t>
                      </a:r>
                      <a:endParaRPr lang="id-ID" sz="1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31912" y="1052736"/>
            <a:ext cx="1143744" cy="331904"/>
          </a:xfrm>
        </p:spPr>
        <p:txBody>
          <a:bodyPr>
            <a:normAutofit fontScale="90000"/>
          </a:bodyPr>
          <a:lstStyle/>
          <a:p>
            <a:pPr algn="l"/>
            <a:r>
              <a:rPr lang="id-ID" sz="1800" b="1" dirty="0" smtClean="0">
                <a:latin typeface="+mn-lt"/>
              </a:rPr>
              <a:t>2010-2011</a:t>
            </a:r>
            <a:endParaRPr lang="id-ID" sz="1800" b="1" dirty="0">
              <a:latin typeface="+mn-lt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79512" y="188640"/>
            <a:ext cx="8784976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d-ID" sz="3000" dirty="0" smtClean="0">
                <a:latin typeface="+mn-lt"/>
              </a:rPr>
              <a:t>Progres pengumpulan laporan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9797678"/>
              </p:ext>
            </p:extLst>
          </p:nvPr>
        </p:nvGraphicFramePr>
        <p:xfrm>
          <a:off x="323528" y="3768146"/>
          <a:ext cx="7344816" cy="196511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5400000">
                    <a:prstClr val="black">
                      <a:alpha val="50000"/>
                    </a:prstClr>
                  </a:innerShdw>
                  <a:reflection blurRad="6350" stA="50000" endA="300" endPos="55500" dist="50800" dir="5400000" sy="-100000" algn="bl" rotWithShape="0"/>
                </a:effectLst>
                <a:tableStyleId>{21E4AEA4-8DFA-4A89-87EB-49C32662AFE0}</a:tableStyleId>
              </a:tblPr>
              <a:tblGrid>
                <a:gridCol w="1836204"/>
                <a:gridCol w="1836204"/>
                <a:gridCol w="1836204"/>
                <a:gridCol w="1836204"/>
              </a:tblGrid>
              <a:tr h="337343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KONTRAK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TOTAL</a:t>
                      </a:r>
                      <a:r>
                        <a:rPr lang="id-ID" sz="1400" baseline="0" dirty="0" smtClean="0"/>
                        <a:t> SAMPLE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SUDAH LAPOR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BELUM LAPOR</a:t>
                      </a:r>
                      <a:endParaRPr lang="id-ID" sz="1400" dirty="0"/>
                    </a:p>
                  </a:txBody>
                  <a:tcPr anchor="ctr"/>
                </a:tc>
              </a:tr>
              <a:tr h="193167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PKP2B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2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2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-</a:t>
                      </a:r>
                      <a:endParaRPr lang="id-ID" sz="1400" dirty="0"/>
                    </a:p>
                  </a:txBody>
                  <a:tcPr anchor="ctr"/>
                </a:tc>
              </a:tr>
              <a:tr h="320415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IUP-BATUBARA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18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9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9</a:t>
                      </a:r>
                      <a:endParaRPr lang="id-ID" sz="1400" dirty="0"/>
                    </a:p>
                  </a:txBody>
                  <a:tcPr anchor="ctr"/>
                </a:tc>
              </a:tr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KK-MINERAL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-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-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-</a:t>
                      </a:r>
                      <a:endParaRPr lang="id-ID" sz="1400" dirty="0"/>
                    </a:p>
                  </a:txBody>
                  <a:tcPr anchor="ctr"/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IUP-MINERAL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10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6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4</a:t>
                      </a:r>
                      <a:endParaRPr lang="id-ID" sz="1400" dirty="0"/>
                    </a:p>
                  </a:txBody>
                  <a:tcPr anchor="ctr"/>
                </a:tc>
              </a:tr>
              <a:tr h="337712"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/>
                        <a:t>TOTAL</a:t>
                      </a:r>
                      <a:endParaRPr lang="id-ID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30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17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13</a:t>
                      </a:r>
                      <a:endParaRPr lang="id-ID" sz="1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Title 1"/>
          <p:cNvSpPr txBox="1">
            <a:spLocks/>
          </p:cNvSpPr>
          <p:nvPr/>
        </p:nvSpPr>
        <p:spPr>
          <a:xfrm>
            <a:off x="331911" y="3493937"/>
            <a:ext cx="936104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d-ID" sz="1800" b="1" dirty="0" smtClean="0">
                <a:latin typeface="+mn-lt"/>
              </a:rPr>
              <a:t>2011</a:t>
            </a:r>
            <a:endParaRPr lang="id-ID" sz="180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4856504"/>
              </p:ext>
            </p:extLst>
          </p:nvPr>
        </p:nvGraphicFramePr>
        <p:xfrm>
          <a:off x="323528" y="1454671"/>
          <a:ext cx="7344816" cy="249304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5400000">
                    <a:prstClr val="black">
                      <a:alpha val="50000"/>
                    </a:prstClr>
                  </a:innerShdw>
                  <a:reflection blurRad="6350" stA="50000" endA="300" endPos="55500" dist="50800" dir="5400000" sy="-100000" algn="bl" rotWithShape="0"/>
                </a:effectLst>
                <a:tableStyleId>{21E4AEA4-8DFA-4A89-87EB-49C32662AFE0}</a:tableStyleId>
              </a:tblPr>
              <a:tblGrid>
                <a:gridCol w="2160240"/>
                <a:gridCol w="1008112"/>
                <a:gridCol w="1656184"/>
                <a:gridCol w="1074450"/>
                <a:gridCol w="1445830"/>
              </a:tblGrid>
              <a:tr h="274273"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ENTITAS 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KONTRAK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WILAYAH</a:t>
                      </a:r>
                      <a:r>
                        <a:rPr lang="id-ID" sz="1200" baseline="0" dirty="0" smtClean="0"/>
                        <a:t> TAMBANG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ALAMAT KANTOR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i="1" dirty="0" smtClean="0"/>
                        <a:t>CONTACT</a:t>
                      </a:r>
                      <a:r>
                        <a:rPr lang="id-ID" sz="1200" i="1" baseline="0" dirty="0" smtClean="0"/>
                        <a:t> PERSON</a:t>
                      </a:r>
                    </a:p>
                  </a:txBody>
                  <a:tcPr anchor="ctr"/>
                </a:tc>
              </a:tr>
              <a:tr h="311800"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Koba Tin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KK-Mineral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Bangka</a:t>
                      </a:r>
                      <a:r>
                        <a:rPr lang="id-ID" sz="1200" baseline="0" dirty="0" smtClean="0"/>
                        <a:t> Selatan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Bangka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id-ID" sz="1200" dirty="0"/>
                    </a:p>
                  </a:txBody>
                  <a:tcPr anchor="ctr"/>
                </a:tc>
              </a:tr>
              <a:tr h="234072"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Jembayan Muara</a:t>
                      </a:r>
                      <a:r>
                        <a:rPr lang="id-ID" sz="1200" baseline="0" dirty="0" smtClean="0"/>
                        <a:t> Bara</a:t>
                      </a:r>
                      <a:endParaRPr lang="id-ID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IUP-Batubara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Kutai Kartanegara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Samarinda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Yanuar</a:t>
                      </a:r>
                      <a:endParaRPr lang="id-ID" sz="1200" dirty="0"/>
                    </a:p>
                  </a:txBody>
                  <a:tcPr anchor="ctr"/>
                </a:tc>
              </a:tr>
              <a:tr h="234072"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Asmin Koalindo Tuhup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PKP2B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Murung</a:t>
                      </a:r>
                      <a:r>
                        <a:rPr lang="id-ID" sz="1200" baseline="0" dirty="0" smtClean="0"/>
                        <a:t> Raya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Jakarta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Indri</a:t>
                      </a:r>
                      <a:endParaRPr lang="id-ID" sz="1200" dirty="0"/>
                    </a:p>
                  </a:txBody>
                  <a:tcPr anchor="ctr"/>
                </a:tc>
              </a:tr>
              <a:tr h="234072"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Gunung Sion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IUP-Mineral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Bintan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Susun</a:t>
                      </a:r>
                      <a:endParaRPr lang="id-ID" sz="1200" dirty="0"/>
                    </a:p>
                  </a:txBody>
                  <a:tcPr anchor="ctr"/>
                </a:tc>
              </a:tr>
              <a:tr h="300360"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Arzara Baraindo Energitama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IUP-Batubara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Kutai</a:t>
                      </a:r>
                      <a:r>
                        <a:rPr lang="id-ID" sz="1200" baseline="0" dirty="0" smtClean="0"/>
                        <a:t> Kartanegara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Yanuar</a:t>
                      </a:r>
                      <a:endParaRPr lang="id-ID" sz="1200" dirty="0"/>
                    </a:p>
                  </a:txBody>
                  <a:tcPr anchor="ctr"/>
                </a:tc>
              </a:tr>
              <a:tr h="300360"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Singlurus Pratama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PKP2B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Kutai Kartanegara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Edi Saputra</a:t>
                      </a:r>
                      <a:endParaRPr lang="id-ID" sz="1200" dirty="0"/>
                    </a:p>
                  </a:txBody>
                  <a:tcPr anchor="ctr"/>
                </a:tc>
              </a:tr>
              <a:tr h="300360"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Kemilau Rindang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IUP-Batubara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Samarinda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Yanuar</a:t>
                      </a:r>
                      <a:endParaRPr lang="id-ID" sz="1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8784976" cy="648072"/>
          </a:xfrm>
        </p:spPr>
        <p:txBody>
          <a:bodyPr>
            <a:noAutofit/>
          </a:bodyPr>
          <a:lstStyle/>
          <a:p>
            <a:pPr algn="l"/>
            <a:r>
              <a:rPr lang="id-ID" sz="2900" dirty="0" smtClean="0">
                <a:latin typeface="+mn-lt"/>
              </a:rPr>
              <a:t>Perusahaan Sample yang</a:t>
            </a:r>
            <a:r>
              <a:rPr lang="id-ID" sz="2900" dirty="0">
                <a:latin typeface="+mn-lt"/>
              </a:rPr>
              <a:t> </a:t>
            </a:r>
            <a:r>
              <a:rPr lang="id-ID" sz="2900" dirty="0" smtClean="0">
                <a:latin typeface="+mn-lt"/>
              </a:rPr>
              <a:t>belum menyampaikan laporan</a:t>
            </a:r>
            <a:endParaRPr lang="id-ID" sz="2900" dirty="0">
              <a:latin typeface="+mn-l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31912" y="1109008"/>
            <a:ext cx="1143744" cy="3319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d-ID" sz="1800" b="1" dirty="0" smtClean="0">
                <a:latin typeface="+mn-lt"/>
              </a:rPr>
              <a:t>2010-2011</a:t>
            </a:r>
            <a:endParaRPr lang="id-ID" sz="1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9442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6798583"/>
              </p:ext>
            </p:extLst>
          </p:nvPr>
        </p:nvGraphicFramePr>
        <p:xfrm>
          <a:off x="323528" y="1435072"/>
          <a:ext cx="7344816" cy="429520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5400000">
                    <a:prstClr val="black">
                      <a:alpha val="50000"/>
                    </a:prstClr>
                  </a:innerShdw>
                  <a:reflection blurRad="6350" stA="50000" endA="300" endPos="55500" dist="50800" dir="5400000" sy="-100000" algn="bl" rotWithShape="0"/>
                </a:effectLst>
                <a:tableStyleId>{21E4AEA4-8DFA-4A89-87EB-49C32662AFE0}</a:tableStyleId>
              </a:tblPr>
              <a:tblGrid>
                <a:gridCol w="2160240"/>
                <a:gridCol w="1008112"/>
                <a:gridCol w="1656184"/>
                <a:gridCol w="1074450"/>
                <a:gridCol w="1445830"/>
              </a:tblGrid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ENTITAS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KONTRAK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WILAYAH</a:t>
                      </a:r>
                      <a:r>
                        <a:rPr lang="id-ID" sz="1200" baseline="0" dirty="0" smtClean="0"/>
                        <a:t> TAMBANG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ALAMAT</a:t>
                      </a:r>
                      <a:r>
                        <a:rPr lang="id-ID" sz="1200" baseline="0" dirty="0" smtClean="0"/>
                        <a:t> KANTOR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i="1" dirty="0" smtClean="0"/>
                        <a:t>CONTACT</a:t>
                      </a:r>
                      <a:r>
                        <a:rPr lang="id-ID" sz="1200" i="1" baseline="0" dirty="0" smtClean="0"/>
                        <a:t> PERSON</a:t>
                      </a:r>
                      <a:endParaRPr lang="id-ID" sz="1200" i="1" dirty="0"/>
                    </a:p>
                  </a:txBody>
                  <a:tcPr anchor="ctr"/>
                </a:tc>
              </a:tr>
              <a:tr h="311800"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Lembuswana</a:t>
                      </a:r>
                      <a:r>
                        <a:rPr lang="id-ID" sz="1200" baseline="0" dirty="0" smtClean="0"/>
                        <a:t> Perkasa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IUP-Batubara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Kutai Kartanegara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Kutai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Renta</a:t>
                      </a:r>
                      <a:endParaRPr lang="id-ID" sz="1200" dirty="0"/>
                    </a:p>
                  </a:txBody>
                  <a:tcPr anchor="ctr"/>
                </a:tc>
              </a:tr>
              <a:tr h="234072"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Telen</a:t>
                      </a:r>
                      <a:r>
                        <a:rPr lang="id-ID" sz="1200" baseline="0" dirty="0" smtClean="0"/>
                        <a:t> Orbit Prima</a:t>
                      </a:r>
                      <a:endParaRPr lang="id-ID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IUP-Batubara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Kapuas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Jakarta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Taufik</a:t>
                      </a:r>
                      <a:endParaRPr lang="id-ID" sz="1200" dirty="0"/>
                    </a:p>
                  </a:txBody>
                  <a:tcPr anchor="ctr"/>
                </a:tc>
              </a:tr>
              <a:tr h="234072"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Transisi</a:t>
                      </a:r>
                      <a:r>
                        <a:rPr lang="id-ID" sz="1200" baseline="0" dirty="0" smtClean="0"/>
                        <a:t> Energi Satunama</a:t>
                      </a:r>
                      <a:endParaRPr lang="id-ID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IUP-Batubara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Samarinda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Bahar</a:t>
                      </a:r>
                      <a:endParaRPr lang="id-ID" sz="1200" dirty="0"/>
                    </a:p>
                  </a:txBody>
                  <a:tcPr anchor="ctr"/>
                </a:tc>
              </a:tr>
              <a:tr h="234072"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Bhumi Rantau Energy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IUP-Batubara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Tapin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Jakarta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Budi A.</a:t>
                      </a:r>
                      <a:endParaRPr lang="id-ID" sz="1200" dirty="0"/>
                    </a:p>
                  </a:txBody>
                  <a:tcPr anchor="ctr"/>
                </a:tc>
              </a:tr>
              <a:tr h="300360"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Bara Kumala Sakti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IUP-Batubara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Kutai Kartanegara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Kutai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Seema</a:t>
                      </a:r>
                      <a:endParaRPr lang="id-ID" sz="1200" dirty="0"/>
                    </a:p>
                  </a:txBody>
                  <a:tcPr anchor="ctr"/>
                </a:tc>
              </a:tr>
              <a:tr h="300360"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Tin Indo Internusa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IUP-Mineral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Bangka Belitung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Bangka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id-ID" sz="1200" dirty="0"/>
                    </a:p>
                  </a:txBody>
                  <a:tcPr anchor="ctr"/>
                </a:tc>
              </a:tr>
              <a:tr h="300360"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Golden Great</a:t>
                      </a:r>
                      <a:r>
                        <a:rPr lang="id-ID" sz="1200" baseline="0" dirty="0" smtClean="0"/>
                        <a:t> Borneo</a:t>
                      </a:r>
                      <a:endParaRPr lang="id-ID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IUP-Batubara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Lahat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Jakarta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Tari</a:t>
                      </a:r>
                      <a:endParaRPr lang="id-ID" sz="1200" dirty="0"/>
                    </a:p>
                  </a:txBody>
                  <a:tcPr anchor="ctr"/>
                </a:tc>
              </a:tr>
              <a:tr h="300360"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Bintang Delapan</a:t>
                      </a:r>
                      <a:r>
                        <a:rPr lang="id-ID" sz="1200" baseline="0" dirty="0" smtClean="0"/>
                        <a:t> Mineral</a:t>
                      </a:r>
                      <a:endParaRPr lang="id-ID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IUP-Mineral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Morowali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Jakarta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Jefry</a:t>
                      </a:r>
                      <a:endParaRPr lang="id-ID" sz="1200" dirty="0"/>
                    </a:p>
                  </a:txBody>
                  <a:tcPr anchor="ctr"/>
                </a:tc>
              </a:tr>
              <a:tr h="300360"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Energi Batu</a:t>
                      </a:r>
                      <a:r>
                        <a:rPr lang="id-ID" sz="1200" baseline="0" dirty="0" smtClean="0"/>
                        <a:t> Bara Lestari</a:t>
                      </a:r>
                      <a:endParaRPr lang="id-ID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IUP-Batubara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Tapin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id-ID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id-ID" sz="1200" dirty="0"/>
                    </a:p>
                  </a:txBody>
                  <a:tcPr anchor="ctr"/>
                </a:tc>
              </a:tr>
              <a:tr h="300360"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Cahaya Energi</a:t>
                      </a:r>
                      <a:r>
                        <a:rPr lang="id-ID" sz="1200" baseline="0" dirty="0" smtClean="0"/>
                        <a:t> Mandiri</a:t>
                      </a:r>
                      <a:endParaRPr lang="id-ID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IUP-Batubara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Samarinda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Samarinda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id-ID" sz="1200" dirty="0"/>
                    </a:p>
                  </a:txBody>
                  <a:tcPr anchor="ctr"/>
                </a:tc>
              </a:tr>
              <a:tr h="300360"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Trimegah Bangun Persada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IUP-Mineral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Halmahera</a:t>
                      </a:r>
                      <a:r>
                        <a:rPr lang="id-ID" sz="1200" baseline="0" dirty="0" smtClean="0"/>
                        <a:t> Selatan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id-ID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id-ID" sz="1200" dirty="0"/>
                    </a:p>
                  </a:txBody>
                  <a:tcPr anchor="ctr"/>
                </a:tc>
              </a:tr>
              <a:tr h="300360"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Pipit Mutiara</a:t>
                      </a:r>
                      <a:r>
                        <a:rPr lang="id-ID" sz="1200" baseline="0" dirty="0" smtClean="0"/>
                        <a:t> Jaya</a:t>
                      </a:r>
                      <a:endParaRPr lang="id-ID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IUP-Batubara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Nunukan,</a:t>
                      </a:r>
                      <a:r>
                        <a:rPr lang="id-ID" sz="1200" baseline="0" dirty="0" smtClean="0"/>
                        <a:t> </a:t>
                      </a:r>
                      <a:r>
                        <a:rPr lang="id-ID" sz="1200" dirty="0" smtClean="0"/>
                        <a:t>Tana Tidung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id-ID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Noviaris</a:t>
                      </a:r>
                      <a:endParaRPr lang="id-ID" sz="1200" dirty="0"/>
                    </a:p>
                  </a:txBody>
                  <a:tcPr anchor="ctr"/>
                </a:tc>
              </a:tr>
              <a:tr h="300360"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Bangka Timah Utama Sejahtera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IUP-Mineral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Bangka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id-ID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id-ID" sz="1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8784976" cy="648072"/>
          </a:xfrm>
        </p:spPr>
        <p:txBody>
          <a:bodyPr>
            <a:normAutofit fontScale="90000"/>
          </a:bodyPr>
          <a:lstStyle/>
          <a:p>
            <a:pPr algn="l"/>
            <a:r>
              <a:rPr lang="id-ID" sz="3200" dirty="0" smtClean="0">
                <a:latin typeface="+mn-lt"/>
              </a:rPr>
              <a:t>Perusahaan Sample yang belum menyampaikan laporan</a:t>
            </a:r>
            <a:endParaRPr lang="id-ID" sz="3200" dirty="0">
              <a:latin typeface="+mn-l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31911" y="1138812"/>
            <a:ext cx="936104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d-ID" sz="1800" b="1" dirty="0" smtClean="0">
                <a:latin typeface="+mn-lt"/>
              </a:rPr>
              <a:t>2011</a:t>
            </a:r>
            <a:endParaRPr lang="id-ID" sz="1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324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9114200"/>
              </p:ext>
            </p:extLst>
          </p:nvPr>
        </p:nvGraphicFramePr>
        <p:xfrm>
          <a:off x="323529" y="1268760"/>
          <a:ext cx="7344815" cy="4319136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5400000">
                    <a:prstClr val="black">
                      <a:alpha val="50000"/>
                    </a:prstClr>
                  </a:innerShdw>
                  <a:reflection blurRad="6350" stA="50000" endA="300" endPos="55500" dist="50800" dir="5400000" sy="-100000" algn="bl" rotWithShape="0"/>
                </a:effectLst>
                <a:tableStyleId>{21E4AEA4-8DFA-4A89-87EB-49C32662AFE0}</a:tableStyleId>
              </a:tblPr>
              <a:tblGrid>
                <a:gridCol w="3525509"/>
                <a:gridCol w="1909653"/>
                <a:gridCol w="1909653"/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id-ID" sz="1800" dirty="0" smtClean="0"/>
                        <a:t>STATUS (per</a:t>
                      </a:r>
                      <a:r>
                        <a:rPr lang="id-ID" sz="1800" baseline="0" dirty="0" smtClean="0"/>
                        <a:t> 27 Januari 2014)</a:t>
                      </a:r>
                      <a:endParaRPr lang="id-ID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800" dirty="0" smtClean="0"/>
                        <a:t>JUMLAH</a:t>
                      </a:r>
                      <a:endParaRPr lang="id-ID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800" dirty="0" smtClean="0"/>
                        <a:t>TINDAK</a:t>
                      </a:r>
                      <a:r>
                        <a:rPr lang="id-ID" sz="1800" baseline="0" dirty="0" smtClean="0"/>
                        <a:t> LANJUT</a:t>
                      </a:r>
                    </a:p>
                  </a:txBody>
                  <a:tcPr anchor="ctr"/>
                </a:tc>
              </a:tr>
              <a:tr h="698128">
                <a:tc>
                  <a:txBody>
                    <a:bodyPr/>
                    <a:lstStyle/>
                    <a:p>
                      <a:pPr algn="l"/>
                      <a:r>
                        <a:rPr lang="id-ID" sz="1600" dirty="0" smtClean="0"/>
                        <a:t>Sudah</a:t>
                      </a:r>
                      <a:r>
                        <a:rPr lang="id-ID" sz="1600" baseline="0" dirty="0" smtClean="0"/>
                        <a:t> menyerahkan otorisasi pajak asli dan lengkap</a:t>
                      </a:r>
                      <a:endParaRPr lang="id-ID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dirty="0" smtClean="0"/>
                        <a:t>49</a:t>
                      </a:r>
                      <a:endParaRPr lang="id-ID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400" dirty="0" smtClean="0"/>
                        <a:t>-</a:t>
                      </a:r>
                      <a:endParaRPr lang="id-ID" sz="1600" dirty="0"/>
                    </a:p>
                  </a:txBody>
                  <a:tcPr anchor="ctr"/>
                </a:tc>
              </a:tr>
              <a:tr h="648072">
                <a:tc>
                  <a:txBody>
                    <a:bodyPr/>
                    <a:lstStyle/>
                    <a:p>
                      <a:pPr algn="l"/>
                      <a:r>
                        <a:rPr lang="id-ID" sz="1600" dirty="0" smtClean="0"/>
                        <a:t>Lembar otorisasi pajak tidak</a:t>
                      </a:r>
                      <a:r>
                        <a:rPr lang="id-ID" sz="1600" baseline="0" dirty="0" smtClean="0"/>
                        <a:t> ditandatangani setara Direktur</a:t>
                      </a:r>
                      <a:endParaRPr lang="id-ID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dirty="0" smtClean="0"/>
                        <a:t>3</a:t>
                      </a:r>
                      <a:endParaRPr lang="id-ID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dirty="0" smtClean="0"/>
                        <a:t>Konfirmasi lebih lanjut ke masing-masing</a:t>
                      </a:r>
                      <a:r>
                        <a:rPr lang="id-ID" sz="1600" baseline="0" dirty="0" smtClean="0"/>
                        <a:t> perusahaan</a:t>
                      </a:r>
                      <a:endParaRPr lang="id-ID" sz="1600" dirty="0"/>
                    </a:p>
                  </a:txBody>
                  <a:tcPr anchor="ctr"/>
                </a:tc>
              </a:tr>
              <a:tr h="720080">
                <a:tc>
                  <a:txBody>
                    <a:bodyPr/>
                    <a:lstStyle/>
                    <a:p>
                      <a:pPr algn="l"/>
                      <a:r>
                        <a:rPr lang="id-ID" sz="1600" dirty="0" smtClean="0"/>
                        <a:t>Lembar otorisasi pajak belum dibubuhi cap perusahaan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dirty="0" smtClean="0"/>
                        <a:t>9</a:t>
                      </a:r>
                      <a:endParaRPr lang="id-ID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dirty="0" smtClean="0"/>
                        <a:t>Konfirmasi lebih lanjut ke masing-masing</a:t>
                      </a:r>
                      <a:r>
                        <a:rPr lang="id-ID" sz="1600" baseline="0" dirty="0" smtClean="0"/>
                        <a:t> perusahaan</a:t>
                      </a:r>
                      <a:endParaRPr lang="id-ID" sz="1600" dirty="0"/>
                    </a:p>
                  </a:txBody>
                  <a:tcPr anchor="ctr"/>
                </a:tc>
              </a:tr>
              <a:tr h="720080">
                <a:tc>
                  <a:txBody>
                    <a:bodyPr/>
                    <a:lstStyle/>
                    <a:p>
                      <a:pPr algn="l"/>
                      <a:r>
                        <a:rPr lang="id-ID" sz="1600" dirty="0" smtClean="0"/>
                        <a:t>Sudah lapor namun belum</a:t>
                      </a:r>
                      <a:r>
                        <a:rPr lang="id-ID" sz="1600" baseline="0" dirty="0" smtClean="0"/>
                        <a:t> menyerahkan lembar otorisasi</a:t>
                      </a:r>
                      <a:endParaRPr lang="id-ID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id-ID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dirty="0" smtClean="0"/>
                        <a:t>Konfirmasi lebih lanjut ke masing-masing</a:t>
                      </a:r>
                      <a:r>
                        <a:rPr lang="id-ID" sz="1600" baseline="0" dirty="0" smtClean="0"/>
                        <a:t> perusahaan</a:t>
                      </a:r>
                      <a:endParaRPr lang="id-ID" sz="1600" dirty="0"/>
                    </a:p>
                  </a:txBody>
                  <a:tcPr anchor="ctr"/>
                </a:tc>
              </a:tr>
              <a:tr h="648072">
                <a:tc>
                  <a:txBody>
                    <a:bodyPr/>
                    <a:lstStyle/>
                    <a:p>
                      <a:pPr algn="r"/>
                      <a:r>
                        <a:rPr lang="id-ID" sz="1600" dirty="0" smtClean="0"/>
                        <a:t>Total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dirty="0" smtClean="0"/>
                        <a:t>63</a:t>
                      </a:r>
                      <a:endParaRPr lang="id-ID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id-ID" sz="1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8784976" cy="648072"/>
          </a:xfrm>
        </p:spPr>
        <p:txBody>
          <a:bodyPr>
            <a:normAutofit/>
          </a:bodyPr>
          <a:lstStyle/>
          <a:p>
            <a:pPr algn="l"/>
            <a:r>
              <a:rPr lang="id-ID" sz="3000" dirty="0" smtClean="0">
                <a:latin typeface="+mn-lt"/>
              </a:rPr>
              <a:t>Lembar Otorisasi Pajak</a:t>
            </a:r>
            <a:endParaRPr lang="id-ID" sz="3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87228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3063255"/>
              </p:ext>
            </p:extLst>
          </p:nvPr>
        </p:nvGraphicFramePr>
        <p:xfrm>
          <a:off x="323529" y="1412776"/>
          <a:ext cx="7344813" cy="198820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5400000">
                    <a:prstClr val="black">
                      <a:alpha val="50000"/>
                    </a:prstClr>
                  </a:innerShdw>
                  <a:reflection blurRad="6350" stA="50000" endA="300" endPos="55500" dist="50800" dir="5400000" sy="-100000" algn="bl" rotWithShape="0"/>
                </a:effectLst>
                <a:tableStyleId>{21E4AEA4-8DFA-4A89-87EB-49C32662AFE0}</a:tableStyleId>
              </a:tblPr>
              <a:tblGrid>
                <a:gridCol w="2952327"/>
                <a:gridCol w="792088"/>
                <a:gridCol w="936104"/>
                <a:gridCol w="936104"/>
                <a:gridCol w="936104"/>
                <a:gridCol w="792086"/>
              </a:tblGrid>
              <a:tr h="328729"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Status</a:t>
                      </a:r>
                      <a:r>
                        <a:rPr lang="id-ID" sz="1200" baseline="0" dirty="0" smtClean="0"/>
                        <a:t> (per 27 Januari 2014)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PKP2B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IUP-BATUBARA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KK-MINERAL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IUP-MINERAL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Total</a:t>
                      </a:r>
                    </a:p>
                    <a:p>
                      <a:pPr algn="ctr"/>
                      <a:endParaRPr lang="id-ID" sz="1200" dirty="0"/>
                    </a:p>
                  </a:txBody>
                  <a:tcPr anchor="ctr"/>
                </a:tc>
              </a:tr>
              <a:tr h="311800">
                <a:tc>
                  <a:txBody>
                    <a:bodyPr/>
                    <a:lstStyle/>
                    <a:p>
                      <a:pPr algn="l"/>
                      <a:r>
                        <a:rPr lang="id-ID" sz="1200" baseline="0" dirty="0" smtClean="0"/>
                        <a:t>Reconciled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9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5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1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1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16</a:t>
                      </a:r>
                      <a:endParaRPr lang="id-ID" sz="1400" dirty="0"/>
                    </a:p>
                  </a:txBody>
                  <a:tcPr anchor="ctr"/>
                </a:tc>
              </a:tr>
              <a:tr h="234072"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Tidak reconciled namun teridentifikasi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14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3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2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2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21</a:t>
                      </a:r>
                      <a:endParaRPr lang="id-ID" sz="1400" dirty="0"/>
                    </a:p>
                  </a:txBody>
                  <a:tcPr anchor="ctr"/>
                </a:tc>
              </a:tr>
              <a:tr h="300360"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Tidak reconciled dan</a:t>
                      </a:r>
                      <a:r>
                        <a:rPr lang="id-ID" sz="1200" baseline="0" dirty="0" smtClean="0"/>
                        <a:t> tidak bisa diidentifikasi</a:t>
                      </a:r>
                      <a:endParaRPr lang="id-ID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6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2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-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1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9</a:t>
                      </a:r>
                      <a:endParaRPr lang="id-ID" sz="1400" dirty="0"/>
                    </a:p>
                  </a:txBody>
                  <a:tcPr anchor="ctr"/>
                </a:tc>
              </a:tr>
              <a:tr h="300360"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Belum Lapor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2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3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1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1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7</a:t>
                      </a:r>
                      <a:endParaRPr lang="id-ID" sz="1400" dirty="0"/>
                    </a:p>
                  </a:txBody>
                  <a:tcPr anchor="ctr"/>
                </a:tc>
              </a:tr>
              <a:tr h="294640"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TOTAL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30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13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5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5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53</a:t>
                      </a:r>
                      <a:endParaRPr lang="id-ID" sz="1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8784976" cy="648072"/>
          </a:xfrm>
        </p:spPr>
        <p:txBody>
          <a:bodyPr>
            <a:normAutofit/>
          </a:bodyPr>
          <a:lstStyle/>
          <a:p>
            <a:pPr algn="l"/>
            <a:r>
              <a:rPr lang="id-ID" sz="3000" dirty="0" smtClean="0">
                <a:latin typeface="+mn-lt"/>
              </a:rPr>
              <a:t>Status Rekonsiliasi Royalti dan PHT </a:t>
            </a:r>
            <a:endParaRPr lang="id-ID" sz="3000" dirty="0">
              <a:latin typeface="+mn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561628"/>
              </p:ext>
            </p:extLst>
          </p:nvPr>
        </p:nvGraphicFramePr>
        <p:xfrm>
          <a:off x="323528" y="3735483"/>
          <a:ext cx="7344813" cy="198820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5400000">
                    <a:prstClr val="black">
                      <a:alpha val="50000"/>
                    </a:prstClr>
                  </a:innerShdw>
                  <a:reflection blurRad="6350" stA="50000" endA="300" endPos="55500" dist="50800" dir="5400000" sy="-100000" algn="bl" rotWithShape="0"/>
                </a:effectLst>
                <a:tableStyleId>{21E4AEA4-8DFA-4A89-87EB-49C32662AFE0}</a:tableStyleId>
              </a:tblPr>
              <a:tblGrid>
                <a:gridCol w="2952328"/>
                <a:gridCol w="792088"/>
                <a:gridCol w="936104"/>
                <a:gridCol w="936104"/>
                <a:gridCol w="936104"/>
                <a:gridCol w="792085"/>
              </a:tblGrid>
              <a:tr h="355657"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Status (per 27 Januari</a:t>
                      </a:r>
                      <a:r>
                        <a:rPr lang="id-ID" sz="1200" baseline="0" dirty="0" smtClean="0"/>
                        <a:t> 2014)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PKP2B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IUP-BATUBARA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KK-MINERAL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IUP-MINERAL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Total</a:t>
                      </a:r>
                    </a:p>
                    <a:p>
                      <a:pPr algn="ctr"/>
                      <a:endParaRPr lang="id-ID" sz="1200" dirty="0"/>
                    </a:p>
                  </a:txBody>
                  <a:tcPr anchor="ctr"/>
                </a:tc>
              </a:tr>
              <a:tr h="311800">
                <a:tc>
                  <a:txBody>
                    <a:bodyPr/>
                    <a:lstStyle/>
                    <a:p>
                      <a:pPr algn="l"/>
                      <a:r>
                        <a:rPr lang="id-ID" sz="1200" baseline="0" dirty="0" smtClean="0"/>
                        <a:t>Reconciled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10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8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-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3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21</a:t>
                      </a:r>
                      <a:endParaRPr lang="id-ID" sz="1400" dirty="0"/>
                    </a:p>
                  </a:txBody>
                  <a:tcPr anchor="ctr"/>
                </a:tc>
              </a:tr>
              <a:tr h="234072"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Tidak reconciled namun teridentifikasi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16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10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4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4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34</a:t>
                      </a:r>
                      <a:endParaRPr lang="id-ID" sz="1400" dirty="0"/>
                    </a:p>
                  </a:txBody>
                  <a:tcPr anchor="ctr"/>
                </a:tc>
              </a:tr>
              <a:tr h="300360"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Tidak reconciled dan</a:t>
                      </a:r>
                      <a:r>
                        <a:rPr lang="id-ID" sz="1200" baseline="0" dirty="0" smtClean="0"/>
                        <a:t> tidak bisa diidentifikasi</a:t>
                      </a:r>
                      <a:endParaRPr lang="id-ID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4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1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-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3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8</a:t>
                      </a:r>
                      <a:endParaRPr lang="id-ID" sz="1400" dirty="0"/>
                    </a:p>
                  </a:txBody>
                  <a:tcPr anchor="ctr"/>
                </a:tc>
              </a:tr>
              <a:tr h="300360">
                <a:tc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Belum Lapor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2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12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1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5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20</a:t>
                      </a:r>
                      <a:endParaRPr lang="id-ID" sz="1400" dirty="0"/>
                    </a:p>
                  </a:txBody>
                  <a:tcPr anchor="ctr"/>
                </a:tc>
              </a:tr>
              <a:tr h="294640"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TOTAL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32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31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5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15</a:t>
                      </a:r>
                      <a:endParaRPr lang="id-ID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83</a:t>
                      </a:r>
                      <a:endParaRPr lang="id-ID" sz="1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323528" y="1096608"/>
            <a:ext cx="1440160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d-ID" sz="1800" b="1" dirty="0" smtClean="0">
                <a:latin typeface="+mn-lt"/>
              </a:rPr>
              <a:t>2010 </a:t>
            </a:r>
            <a:endParaRPr lang="id-ID" sz="1800" b="1" dirty="0">
              <a:latin typeface="+mn-lt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23528" y="3429000"/>
            <a:ext cx="684584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d-ID" sz="1800" b="1" dirty="0" smtClean="0">
                <a:latin typeface="+mn-lt"/>
              </a:rPr>
              <a:t>2011</a:t>
            </a:r>
            <a:endParaRPr lang="id-ID" sz="1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7898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5234311"/>
              </p:ext>
            </p:extLst>
          </p:nvPr>
        </p:nvGraphicFramePr>
        <p:xfrm>
          <a:off x="323529" y="1444087"/>
          <a:ext cx="7344815" cy="348744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5400000">
                    <a:prstClr val="black">
                      <a:alpha val="50000"/>
                    </a:prstClr>
                  </a:innerShdw>
                  <a:reflection blurRad="6350" stA="50000" endA="300" endPos="55500" dist="50800" dir="5400000" sy="-100000" algn="bl" rotWithShape="0"/>
                </a:effectLst>
                <a:tableStyleId>{21E4AEA4-8DFA-4A89-87EB-49C32662AFE0}</a:tableStyleId>
              </a:tblPr>
              <a:tblGrid>
                <a:gridCol w="1152127"/>
                <a:gridCol w="576064"/>
                <a:gridCol w="722630"/>
                <a:gridCol w="722630"/>
                <a:gridCol w="706755"/>
                <a:gridCol w="728305"/>
                <a:gridCol w="864096"/>
                <a:gridCol w="936104"/>
                <a:gridCol w="936104"/>
              </a:tblGrid>
              <a:tr h="328729"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Status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Mata</a:t>
                      </a:r>
                      <a:r>
                        <a:rPr lang="id-ID" sz="1200" baseline="0" dirty="0" smtClean="0"/>
                        <a:t> Uang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PKP2B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IUP-BB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KK-MIN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IUP-MIN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Total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ESDM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Perbedaan</a:t>
                      </a:r>
                      <a:endParaRPr lang="id-ID" sz="1200" dirty="0"/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</a:tr>
              <a:tr h="311800">
                <a:tc rowSpan="2">
                  <a:txBody>
                    <a:bodyPr/>
                    <a:lstStyle/>
                    <a:p>
                      <a:pPr algn="l"/>
                      <a:r>
                        <a:rPr lang="id-ID" sz="1200" baseline="0" dirty="0" smtClean="0"/>
                        <a:t>Reconciled </a:t>
                      </a:r>
                      <a:r>
                        <a:rPr lang="id-ID" sz="1200" dirty="0" smtClean="0"/>
                        <a:t>(15)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USD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221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28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185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-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434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434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-</a:t>
                      </a:r>
                      <a:endParaRPr lang="id-ID" sz="1200" dirty="0"/>
                    </a:p>
                  </a:txBody>
                  <a:tcPr anchor="ctr"/>
                </a:tc>
              </a:tr>
              <a:tr h="234072">
                <a:tc vMerge="1">
                  <a:txBody>
                    <a:bodyPr/>
                    <a:lstStyle/>
                    <a:p>
                      <a:pPr algn="l"/>
                      <a:endParaRPr lang="id-ID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IDR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21.782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69.811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-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211.383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302.976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302.976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-</a:t>
                      </a:r>
                      <a:endParaRPr lang="id-ID" sz="1200" dirty="0"/>
                    </a:p>
                  </a:txBody>
                  <a:tcPr anchor="ctr"/>
                </a:tc>
              </a:tr>
              <a:tr h="300360">
                <a:tc rowSpan="2">
                  <a:txBody>
                    <a:bodyPr/>
                    <a:lstStyle/>
                    <a:p>
                      <a:pPr algn="l"/>
                      <a:r>
                        <a:rPr lang="id-ID" sz="1200" i="1" dirty="0" smtClean="0"/>
                        <a:t>Unreconciled</a:t>
                      </a:r>
                      <a:r>
                        <a:rPr lang="id-ID" sz="1200" dirty="0" smtClean="0"/>
                        <a:t> - Teridentifikasi (21)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USD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301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20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40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21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382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364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18</a:t>
                      </a:r>
                      <a:endParaRPr lang="id-ID" sz="1200" dirty="0"/>
                    </a:p>
                  </a:txBody>
                  <a:tcPr anchor="ctr"/>
                </a:tc>
              </a:tr>
              <a:tr h="300360">
                <a:tc vMerge="1">
                  <a:txBody>
                    <a:bodyPr/>
                    <a:lstStyle/>
                    <a:p>
                      <a:pPr algn="l"/>
                      <a:endParaRPr lang="id-ID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IDR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166.457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525.564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236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-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692.257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668.575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23.682</a:t>
                      </a:r>
                      <a:endParaRPr lang="id-ID" sz="1200" dirty="0"/>
                    </a:p>
                  </a:txBody>
                  <a:tcPr anchor="ctr"/>
                </a:tc>
              </a:tr>
              <a:tr h="300360">
                <a:tc rowSpan="2">
                  <a:txBody>
                    <a:bodyPr/>
                    <a:lstStyle/>
                    <a:p>
                      <a:pPr algn="l"/>
                      <a:r>
                        <a:rPr lang="id-ID" sz="1200" i="1" dirty="0" smtClean="0"/>
                        <a:t>Unreconciled</a:t>
                      </a:r>
                      <a:r>
                        <a:rPr lang="id-ID" sz="1200" dirty="0" smtClean="0"/>
                        <a:t> -Tidak ter identifikasi (10)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USD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265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10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-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275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151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124</a:t>
                      </a:r>
                      <a:endParaRPr lang="id-ID" sz="1200" dirty="0"/>
                    </a:p>
                  </a:txBody>
                  <a:tcPr anchor="ctr"/>
                </a:tc>
              </a:tr>
              <a:tr h="300360">
                <a:tc vMerge="1">
                  <a:txBody>
                    <a:bodyPr/>
                    <a:lstStyle/>
                    <a:p>
                      <a:pPr algn="l"/>
                      <a:endParaRPr lang="id-ID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IDR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426.038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88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-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-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426.126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202.363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223.763</a:t>
                      </a:r>
                      <a:endParaRPr lang="id-ID" sz="1200" dirty="0"/>
                    </a:p>
                  </a:txBody>
                  <a:tcPr anchor="ctr"/>
                </a:tc>
              </a:tr>
              <a:tr h="300360">
                <a:tc rowSpan="2"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Belum</a:t>
                      </a:r>
                      <a:r>
                        <a:rPr lang="id-ID" sz="1200" baseline="0" dirty="0" smtClean="0"/>
                        <a:t> lapor (7)</a:t>
                      </a:r>
                      <a:endParaRPr lang="id-ID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USD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-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-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-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-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-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35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(35)</a:t>
                      </a:r>
                      <a:endParaRPr lang="id-ID" sz="1200" dirty="0"/>
                    </a:p>
                  </a:txBody>
                  <a:tcPr anchor="ctr"/>
                </a:tc>
              </a:tr>
              <a:tr h="205184">
                <a:tc vMerge="1">
                  <a:txBody>
                    <a:bodyPr/>
                    <a:lstStyle/>
                    <a:p>
                      <a:pPr algn="l"/>
                      <a:endParaRPr lang="id-ID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IDR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-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-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-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-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-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161.488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(161.488)</a:t>
                      </a:r>
                      <a:endParaRPr lang="id-ID" sz="1200" dirty="0"/>
                    </a:p>
                  </a:txBody>
                  <a:tcPr anchor="ctr"/>
                </a:tc>
              </a:tr>
              <a:tr h="294640">
                <a:tc rowSpan="2"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TOTAL</a:t>
                      </a:r>
                      <a:endParaRPr lang="id-ID" sz="1200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USD</a:t>
                      </a:r>
                      <a:endParaRPr lang="id-ID" sz="1200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787</a:t>
                      </a:r>
                      <a:endParaRPr lang="id-ID" sz="1200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58</a:t>
                      </a:r>
                      <a:endParaRPr lang="id-ID" sz="1200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225</a:t>
                      </a:r>
                      <a:endParaRPr lang="id-ID" sz="1200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21</a:t>
                      </a:r>
                      <a:endParaRPr lang="id-ID" sz="1200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1,091</a:t>
                      </a:r>
                      <a:endParaRPr lang="id-ID" sz="1200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984</a:t>
                      </a:r>
                      <a:endParaRPr lang="id-ID" sz="1200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107</a:t>
                      </a:r>
                      <a:endParaRPr lang="id-ID" sz="1200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</a:tr>
              <a:tr h="294640">
                <a:tc vMerge="1">
                  <a:txBody>
                    <a:bodyPr/>
                    <a:lstStyle/>
                    <a:p>
                      <a:pPr algn="r"/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IDR</a:t>
                      </a:r>
                      <a:endParaRPr lang="id-ID" sz="1200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614.277</a:t>
                      </a:r>
                      <a:endParaRPr lang="id-ID" sz="1200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595.463</a:t>
                      </a:r>
                      <a:endParaRPr lang="id-ID" sz="1200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236</a:t>
                      </a:r>
                      <a:endParaRPr lang="id-ID" sz="1200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211.383</a:t>
                      </a:r>
                      <a:endParaRPr lang="id-ID" sz="1200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1.421.359</a:t>
                      </a:r>
                      <a:endParaRPr lang="id-ID" sz="1200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1.335.402</a:t>
                      </a:r>
                      <a:endParaRPr lang="id-ID" sz="1200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85.957</a:t>
                      </a:r>
                      <a:endParaRPr lang="id-ID" sz="1200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323528" y="1124744"/>
            <a:ext cx="1440160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d-ID" sz="1800" b="1" dirty="0" smtClean="0">
                <a:latin typeface="+mn-lt"/>
              </a:rPr>
              <a:t>2010* </a:t>
            </a:r>
            <a:endParaRPr lang="id-ID" sz="1800" b="1" dirty="0">
              <a:latin typeface="+mn-lt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514548" y="1110676"/>
            <a:ext cx="1296144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d-ID" sz="1200" b="1" i="1" dirty="0" smtClean="0">
                <a:latin typeface="+mn-lt"/>
              </a:rPr>
              <a:t>(*) dalam jutaan</a:t>
            </a:r>
            <a:r>
              <a:rPr lang="id-ID" sz="1800" b="1" i="1" dirty="0" smtClean="0">
                <a:latin typeface="+mn-lt"/>
              </a:rPr>
              <a:t> </a:t>
            </a:r>
            <a:endParaRPr lang="id-ID" sz="1800" b="1" i="1" dirty="0">
              <a:latin typeface="+mn-lt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79512" y="188640"/>
            <a:ext cx="8784976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d-ID" sz="2800" dirty="0" smtClean="0">
                <a:latin typeface="+mn-lt"/>
              </a:rPr>
              <a:t>Status Rekonsiliasi Royalti dan PHT - </a:t>
            </a:r>
            <a:r>
              <a:rPr lang="id-ID" sz="2800" i="1" dirty="0" smtClean="0">
                <a:latin typeface="+mn-lt"/>
              </a:rPr>
              <a:t>Figures </a:t>
            </a:r>
            <a:r>
              <a:rPr lang="id-ID" sz="2800" dirty="0" smtClean="0">
                <a:latin typeface="+mn-lt"/>
              </a:rPr>
              <a:t>(per 27/1/14)</a:t>
            </a:r>
            <a:endParaRPr lang="id-ID" sz="28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9228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4368990"/>
              </p:ext>
            </p:extLst>
          </p:nvPr>
        </p:nvGraphicFramePr>
        <p:xfrm>
          <a:off x="323529" y="1444087"/>
          <a:ext cx="7344815" cy="348744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5400000">
                    <a:prstClr val="black">
                      <a:alpha val="50000"/>
                    </a:prstClr>
                  </a:innerShdw>
                  <a:reflection blurRad="6350" stA="50000" endA="300" endPos="55500" dist="50800" dir="5400000" sy="-100000" algn="bl" rotWithShape="0"/>
                </a:effectLst>
                <a:tableStyleId>{21E4AEA4-8DFA-4A89-87EB-49C32662AFE0}</a:tableStyleId>
              </a:tblPr>
              <a:tblGrid>
                <a:gridCol w="1152127"/>
                <a:gridCol w="576064"/>
                <a:gridCol w="722630"/>
                <a:gridCol w="722630"/>
                <a:gridCol w="706755"/>
                <a:gridCol w="728305"/>
                <a:gridCol w="864096"/>
                <a:gridCol w="936104"/>
                <a:gridCol w="936104"/>
              </a:tblGrid>
              <a:tr h="328729"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Status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Mata</a:t>
                      </a:r>
                      <a:r>
                        <a:rPr lang="id-ID" sz="1200" baseline="0" dirty="0" smtClean="0"/>
                        <a:t> Uang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PKP2B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IUP-BB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KK-MIN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IUP-MIN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Total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ESDM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Perbedaan</a:t>
                      </a:r>
                      <a:endParaRPr lang="id-ID" sz="1200" dirty="0"/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</a:tr>
              <a:tr h="311800">
                <a:tc rowSpan="2">
                  <a:txBody>
                    <a:bodyPr/>
                    <a:lstStyle/>
                    <a:p>
                      <a:pPr algn="l"/>
                      <a:r>
                        <a:rPr lang="id-ID" sz="1200" baseline="0" dirty="0" smtClean="0"/>
                        <a:t>Reconciled</a:t>
                      </a:r>
                      <a:r>
                        <a:rPr lang="id-ID" sz="1200" dirty="0" smtClean="0"/>
                        <a:t> (21)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USD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128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64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-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25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217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217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-</a:t>
                      </a:r>
                      <a:endParaRPr lang="id-ID" sz="1200" dirty="0"/>
                    </a:p>
                  </a:txBody>
                  <a:tcPr anchor="ctr"/>
                </a:tc>
              </a:tr>
              <a:tr h="234072">
                <a:tc vMerge="1">
                  <a:txBody>
                    <a:bodyPr/>
                    <a:lstStyle/>
                    <a:p>
                      <a:pPr algn="l"/>
                      <a:endParaRPr lang="id-ID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IDR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4.750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98.157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-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199.792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302.699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302.699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id-ID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00360">
                <a:tc rowSpan="2">
                  <a:txBody>
                    <a:bodyPr/>
                    <a:lstStyle/>
                    <a:p>
                      <a:pPr algn="l"/>
                      <a:r>
                        <a:rPr lang="id-ID" sz="1200" i="1" dirty="0" smtClean="0"/>
                        <a:t>Unreconciled</a:t>
                      </a:r>
                      <a:r>
                        <a:rPr lang="id-ID" sz="1200" dirty="0" smtClean="0"/>
                        <a:t> - Teridentifikasi (35)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USD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521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59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223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17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820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703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117</a:t>
                      </a:r>
                      <a:endParaRPr lang="id-ID" sz="1200" dirty="0"/>
                    </a:p>
                  </a:txBody>
                  <a:tcPr anchor="ctr"/>
                </a:tc>
              </a:tr>
              <a:tr h="300360">
                <a:tc vMerge="1">
                  <a:txBody>
                    <a:bodyPr/>
                    <a:lstStyle/>
                    <a:p>
                      <a:pPr algn="l"/>
                      <a:endParaRPr lang="id-ID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IDR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100.667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711.686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1.377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67.822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881.552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785.043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96.509</a:t>
                      </a:r>
                      <a:endParaRPr lang="id-ID" sz="1200" dirty="0"/>
                    </a:p>
                  </a:txBody>
                  <a:tcPr anchor="ctr"/>
                </a:tc>
              </a:tr>
              <a:tr h="300360">
                <a:tc rowSpan="2">
                  <a:txBody>
                    <a:bodyPr/>
                    <a:lstStyle/>
                    <a:p>
                      <a:pPr algn="l"/>
                      <a:r>
                        <a:rPr lang="id-ID" sz="1200" i="1" dirty="0" smtClean="0"/>
                        <a:t>Unreconciled</a:t>
                      </a:r>
                      <a:r>
                        <a:rPr lang="id-ID" sz="1200" dirty="0" smtClean="0"/>
                        <a:t> -Tidak ter identifikasi (7)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USD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392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-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-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392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227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165</a:t>
                      </a:r>
                      <a:endParaRPr lang="id-ID" sz="1200" dirty="0"/>
                    </a:p>
                  </a:txBody>
                  <a:tcPr anchor="ctr"/>
                </a:tc>
              </a:tr>
              <a:tr h="300360">
                <a:tc vMerge="1">
                  <a:txBody>
                    <a:bodyPr/>
                    <a:lstStyle/>
                    <a:p>
                      <a:pPr algn="l"/>
                      <a:endParaRPr lang="id-ID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IDR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619.260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-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-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4.082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623.342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350.623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272.719</a:t>
                      </a:r>
                      <a:endParaRPr lang="id-ID" sz="1200" dirty="0"/>
                    </a:p>
                  </a:txBody>
                  <a:tcPr anchor="ctr"/>
                </a:tc>
              </a:tr>
              <a:tr h="300360">
                <a:tc rowSpan="2">
                  <a:txBody>
                    <a:bodyPr/>
                    <a:lstStyle/>
                    <a:p>
                      <a:pPr algn="l"/>
                      <a:r>
                        <a:rPr lang="id-ID" sz="1200" dirty="0" smtClean="0"/>
                        <a:t>Belum</a:t>
                      </a:r>
                      <a:r>
                        <a:rPr lang="id-ID" sz="1200" baseline="0" dirty="0" smtClean="0"/>
                        <a:t> lapor (20)</a:t>
                      </a:r>
                      <a:endParaRPr lang="id-ID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USD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-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-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-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-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-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99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(99)</a:t>
                      </a:r>
                      <a:endParaRPr lang="id-ID" sz="1200" dirty="0"/>
                    </a:p>
                  </a:txBody>
                  <a:tcPr anchor="ctr"/>
                </a:tc>
              </a:tr>
              <a:tr h="205184">
                <a:tc vMerge="1">
                  <a:txBody>
                    <a:bodyPr/>
                    <a:lstStyle/>
                    <a:p>
                      <a:pPr algn="l"/>
                      <a:endParaRPr lang="id-ID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IDR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-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-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-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-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-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272.771</a:t>
                      </a:r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(272.771)</a:t>
                      </a:r>
                      <a:endParaRPr lang="id-ID" sz="1200" dirty="0"/>
                    </a:p>
                  </a:txBody>
                  <a:tcPr anchor="ctr"/>
                </a:tc>
              </a:tr>
              <a:tr h="294640">
                <a:tc rowSpan="2"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TOTAL</a:t>
                      </a:r>
                      <a:endParaRPr lang="id-ID" sz="1200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USD</a:t>
                      </a:r>
                      <a:endParaRPr lang="id-ID" sz="1200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1,041</a:t>
                      </a:r>
                      <a:endParaRPr lang="id-ID" sz="1200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123</a:t>
                      </a:r>
                      <a:endParaRPr lang="id-ID" sz="1200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223</a:t>
                      </a:r>
                      <a:endParaRPr lang="id-ID" sz="1200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42</a:t>
                      </a:r>
                      <a:endParaRPr lang="id-ID" sz="1200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1,429</a:t>
                      </a:r>
                      <a:endParaRPr lang="id-ID" sz="1200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1,246</a:t>
                      </a:r>
                      <a:endParaRPr lang="id-ID" sz="1200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182</a:t>
                      </a:r>
                      <a:endParaRPr lang="id-ID" sz="1200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</a:tr>
              <a:tr h="294640">
                <a:tc vMerge="1">
                  <a:txBody>
                    <a:bodyPr/>
                    <a:lstStyle/>
                    <a:p>
                      <a:pPr algn="r"/>
                      <a:endParaRPr lang="id-ID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IDR</a:t>
                      </a:r>
                      <a:endParaRPr lang="id-ID" sz="1200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724.677</a:t>
                      </a:r>
                      <a:endParaRPr lang="id-ID" sz="1200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809.843</a:t>
                      </a:r>
                      <a:endParaRPr lang="id-ID" sz="1200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1.377</a:t>
                      </a:r>
                      <a:endParaRPr lang="id-ID" sz="1200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271.696</a:t>
                      </a:r>
                      <a:endParaRPr lang="id-ID" sz="1200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1.807.593</a:t>
                      </a:r>
                      <a:endParaRPr lang="id-ID" sz="1200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1.711.136</a:t>
                      </a:r>
                      <a:endParaRPr lang="id-ID" sz="1200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200" dirty="0" smtClean="0"/>
                        <a:t>96.457</a:t>
                      </a:r>
                      <a:endParaRPr lang="id-ID" sz="1200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8784976" cy="648072"/>
          </a:xfrm>
        </p:spPr>
        <p:txBody>
          <a:bodyPr>
            <a:normAutofit/>
          </a:bodyPr>
          <a:lstStyle/>
          <a:p>
            <a:pPr algn="l"/>
            <a:r>
              <a:rPr lang="id-ID" sz="2800" dirty="0" smtClean="0">
                <a:latin typeface="+mn-lt"/>
              </a:rPr>
              <a:t>Status Rekonsiliasi Royalti dan PHT - </a:t>
            </a:r>
            <a:r>
              <a:rPr lang="id-ID" sz="2800" i="1" dirty="0" smtClean="0">
                <a:latin typeface="+mn-lt"/>
              </a:rPr>
              <a:t>Figures </a:t>
            </a:r>
            <a:r>
              <a:rPr lang="id-ID" sz="2800" dirty="0" smtClean="0">
                <a:latin typeface="+mn-lt"/>
              </a:rPr>
              <a:t>(per 27/1/14)</a:t>
            </a:r>
            <a:endParaRPr lang="id-ID" sz="2800" i="1" dirty="0">
              <a:latin typeface="+mn-lt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23528" y="1124744"/>
            <a:ext cx="1440160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d-ID" sz="1800" b="1" dirty="0" smtClean="0">
                <a:latin typeface="+mn-lt"/>
              </a:rPr>
              <a:t>2011* </a:t>
            </a:r>
            <a:endParaRPr lang="id-ID" sz="1800" b="1" dirty="0">
              <a:latin typeface="+mn-l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516216" y="1110676"/>
            <a:ext cx="1252272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d-ID" sz="1200" b="1" i="1" dirty="0" smtClean="0">
                <a:latin typeface="+mn-lt"/>
              </a:rPr>
              <a:t>(*) dalam jutaan</a:t>
            </a:r>
            <a:r>
              <a:rPr lang="id-ID" sz="1800" b="1" i="1" dirty="0" smtClean="0">
                <a:latin typeface="+mn-lt"/>
              </a:rPr>
              <a:t> </a:t>
            </a:r>
            <a:endParaRPr lang="id-ID" sz="1800" b="1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5031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412776"/>
            <a:ext cx="7344816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id-ID" dirty="0" smtClean="0"/>
              <a:t>Menghubungi langsung kantor perwakilan Perusahaan Minerba yang belum menyampaikan laporan.</a:t>
            </a:r>
          </a:p>
          <a:p>
            <a:pPr marL="457200" indent="-457200">
              <a:buAutoNum type="arabicPeriod"/>
            </a:pPr>
            <a:r>
              <a:rPr lang="id-ID" dirty="0" smtClean="0"/>
              <a:t>Konfirmasi lebih lanjut dengan perusahaan minerba yang laporannya tidak reconciled namun perbedaannya sudah bisa diidentifikasi. </a:t>
            </a:r>
          </a:p>
          <a:p>
            <a:pPr marL="457200" indent="-457200">
              <a:buAutoNum type="arabicPeriod"/>
            </a:pPr>
            <a:r>
              <a:rPr lang="id-ID" dirty="0" smtClean="0"/>
              <a:t>Menyelenggarakan workshop. Direncanakan minggu pertama bulan Februari 2014 (5 hari).</a:t>
            </a:r>
          </a:p>
          <a:p>
            <a:pPr marL="457200" indent="-457200">
              <a:buAutoNum type="arabicPeriod"/>
            </a:pPr>
            <a:r>
              <a:rPr lang="id-ID" dirty="0" smtClean="0"/>
              <a:t>Konfirmasi lebih lanjut dengan Ditjen Minerba atas laporan yang berbeda dengan entitas minerba.</a:t>
            </a:r>
          </a:p>
          <a:p>
            <a:pPr marL="457200" indent="-457200">
              <a:buAutoNum type="arabicPeriod"/>
            </a:pPr>
            <a:r>
              <a:rPr lang="id-ID" dirty="0" smtClean="0"/>
              <a:t>Konfirmasi lebih lanjut dengan entitas minerba atas lembar otorisasi pajak.</a:t>
            </a:r>
          </a:p>
          <a:p>
            <a:pPr marL="450850" indent="-450850">
              <a:buAutoNum type="arabicPeriod" startAt="6"/>
            </a:pPr>
            <a:r>
              <a:rPr lang="id-ID" dirty="0" smtClean="0"/>
              <a:t>Konfirmasi lebih lanjut dengan Ditjen Pajak untuk mendapatkan laporan penerimaan pajak dari entitas minerba.  Diharapkan laporan sudah diterima oleh kami paling lambat 12 Februari 2014. </a:t>
            </a:r>
          </a:p>
          <a:p>
            <a:endParaRPr lang="id-ID" dirty="0" smtClean="0"/>
          </a:p>
          <a:p>
            <a:r>
              <a:rPr lang="id-ID" dirty="0" smtClean="0"/>
              <a:t> </a:t>
            </a:r>
          </a:p>
          <a:p>
            <a:pPr marL="457200" indent="-457200">
              <a:buAutoNum type="arabicPeriod"/>
            </a:pPr>
            <a:endParaRPr lang="id-ID" dirty="0" smtClean="0"/>
          </a:p>
          <a:p>
            <a:pPr marL="457200" indent="-457200">
              <a:buAutoNum type="arabicPeriod"/>
            </a:pPr>
            <a:endParaRPr lang="id-ID" sz="2000" dirty="0" smtClean="0"/>
          </a:p>
          <a:p>
            <a:pPr marL="457200" indent="-457200">
              <a:buAutoNum type="arabicPeriod"/>
            </a:pPr>
            <a:endParaRPr lang="id-ID" sz="2000" dirty="0" smtClean="0"/>
          </a:p>
          <a:p>
            <a:pPr marL="457200" indent="-457200">
              <a:buAutoNum type="arabicPeriod"/>
            </a:pPr>
            <a:endParaRPr lang="id-ID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79512" y="188640"/>
            <a:ext cx="8784976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d-ID" sz="3000" dirty="0" smtClean="0">
                <a:latin typeface="+mn-lt"/>
              </a:rPr>
              <a:t>Langkah-langkah tindak lanjut</a:t>
            </a:r>
            <a:endParaRPr lang="id-ID" sz="3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0963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179512" y="188640"/>
            <a:ext cx="8784976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d-ID" sz="3200" dirty="0" smtClean="0">
                <a:latin typeface="+mn-lt"/>
              </a:rPr>
              <a:t>Penugasan KAP GIS sebagai Rekonsiliator Independen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268760"/>
            <a:ext cx="7488832" cy="4857403"/>
          </a:xfrm>
        </p:spPr>
        <p:txBody>
          <a:bodyPr>
            <a:noAutofit/>
          </a:bodyPr>
          <a:lstStyle/>
          <a:p>
            <a:pPr algn="just">
              <a:buFont typeface="Courier New" panose="02070309020205020404" pitchFamily="49" charset="0"/>
              <a:buChar char="o"/>
            </a:pPr>
            <a:r>
              <a:rPr lang="id-ID" sz="2000" dirty="0" smtClean="0"/>
              <a:t>P</a:t>
            </a:r>
            <a:r>
              <a:rPr lang="en-US" sz="2000" dirty="0" err="1" smtClean="0"/>
              <a:t>enugasan</a:t>
            </a:r>
            <a:r>
              <a:rPr lang="en-US" sz="2000" dirty="0" smtClean="0"/>
              <a:t> b</a:t>
            </a:r>
            <a:r>
              <a:rPr lang="id-ID" sz="2000" dirty="0" smtClean="0"/>
              <a:t>erdasarkan </a:t>
            </a:r>
            <a:r>
              <a:rPr lang="en-US" sz="2000" dirty="0" err="1" smtClean="0"/>
              <a:t>kontrak</a:t>
            </a:r>
            <a:r>
              <a:rPr lang="en-US" sz="2000" dirty="0" smtClean="0"/>
              <a:t> </a:t>
            </a:r>
            <a:r>
              <a:rPr lang="id-ID" sz="2000" dirty="0" smtClean="0"/>
              <a:t>No.</a:t>
            </a:r>
            <a:r>
              <a:rPr lang="en-US" sz="2000" dirty="0" smtClean="0"/>
              <a:t>PKK-9/PPK/EITI/10/2013</a:t>
            </a:r>
            <a:endParaRPr lang="id-ID" sz="2000" dirty="0"/>
          </a:p>
          <a:p>
            <a:pPr algn="just">
              <a:buFont typeface="Courier New" panose="02070309020205020404" pitchFamily="49" charset="0"/>
              <a:buChar char="o"/>
            </a:pPr>
            <a:r>
              <a:rPr lang="id-ID" sz="2000" dirty="0" smtClean="0"/>
              <a:t>Kick off Meeting</a:t>
            </a:r>
            <a:r>
              <a:rPr lang="en-US" sz="2000" dirty="0" smtClean="0"/>
              <a:t> </a:t>
            </a:r>
            <a:r>
              <a:rPr lang="id-ID" sz="2000" dirty="0" smtClean="0"/>
              <a:t>tanggal </a:t>
            </a:r>
            <a:r>
              <a:rPr lang="en-US" sz="2000" dirty="0" smtClean="0"/>
              <a:t>29 November 2013</a:t>
            </a:r>
            <a:endParaRPr lang="id-ID" sz="2000" dirty="0" smtClean="0"/>
          </a:p>
          <a:p>
            <a:pPr algn="just">
              <a:buFont typeface="Courier New" panose="02070309020205020404" pitchFamily="49" charset="0"/>
              <a:buChar char="o"/>
            </a:pPr>
            <a:r>
              <a:rPr lang="id-ID" sz="2000" dirty="0" smtClean="0"/>
              <a:t>A</a:t>
            </a:r>
            <a:r>
              <a:rPr lang="en-US" sz="2000" dirty="0" err="1" smtClean="0"/>
              <a:t>ktivitas</a:t>
            </a:r>
            <a:r>
              <a:rPr lang="en-US" sz="2000" dirty="0" smtClean="0"/>
              <a:t> </a:t>
            </a:r>
            <a:r>
              <a:rPr lang="id-ID" sz="2000" dirty="0" smtClean="0"/>
              <a:t>- </a:t>
            </a:r>
            <a:r>
              <a:rPr lang="en-US" sz="2000" dirty="0" err="1" smtClean="0"/>
              <a:t>aktivitas</a:t>
            </a:r>
            <a:r>
              <a:rPr lang="en-US" sz="2000" dirty="0" smtClean="0"/>
              <a:t> </a:t>
            </a:r>
            <a:r>
              <a:rPr lang="id-ID" sz="2000" dirty="0" smtClean="0"/>
              <a:t>hingga saat ini</a:t>
            </a:r>
            <a:r>
              <a:rPr lang="en-US" sz="2000" dirty="0" smtClean="0"/>
              <a:t> : </a:t>
            </a:r>
            <a:endParaRPr lang="id-ID" sz="2000" dirty="0"/>
          </a:p>
          <a:p>
            <a:pPr marL="633413" indent="-268288" algn="just">
              <a:buFont typeface="+mj-lt"/>
              <a:buAutoNum type="arabicPeriod"/>
            </a:pPr>
            <a:r>
              <a:rPr lang="en-US" sz="2000" dirty="0" err="1" smtClean="0"/>
              <a:t>Rekapitulasi</a:t>
            </a:r>
            <a:r>
              <a:rPr lang="id-ID" sz="2000" dirty="0" smtClean="0"/>
              <a:t> formulir pelaporan.</a:t>
            </a:r>
            <a:endParaRPr lang="id-ID" sz="2000" dirty="0"/>
          </a:p>
          <a:p>
            <a:pPr marL="633413" indent="-268288" algn="just">
              <a:buFont typeface="+mj-lt"/>
              <a:buAutoNum type="arabicPeriod"/>
            </a:pPr>
            <a:r>
              <a:rPr lang="id-ID" sz="2000" dirty="0" smtClean="0"/>
              <a:t>Komunikasi/kunjungan langsung</a:t>
            </a:r>
            <a:r>
              <a:rPr lang="en-US" sz="2000" dirty="0" smtClean="0"/>
              <a:t> </a:t>
            </a:r>
            <a:r>
              <a:rPr lang="en-US" sz="2000" dirty="0" err="1" smtClean="0"/>
              <a:t>ke</a:t>
            </a:r>
            <a:r>
              <a:rPr lang="en-US" sz="2000" dirty="0" smtClean="0"/>
              <a:t> </a:t>
            </a:r>
            <a:r>
              <a:rPr lang="en-US" sz="2000" dirty="0" err="1" smtClean="0"/>
              <a:t>Entitas</a:t>
            </a:r>
            <a:r>
              <a:rPr lang="en-US" sz="2000" dirty="0" smtClean="0"/>
              <a:t> </a:t>
            </a:r>
            <a:r>
              <a:rPr lang="en-US" sz="2000" dirty="0" err="1" smtClean="0"/>
              <a:t>Pelapor</a:t>
            </a:r>
            <a:r>
              <a:rPr lang="en-US" sz="2000" dirty="0" smtClean="0"/>
              <a:t> yang </a:t>
            </a:r>
            <a:r>
              <a:rPr lang="en-US" sz="2000" dirty="0" err="1" smtClean="0"/>
              <a:t>belum</a:t>
            </a:r>
            <a:r>
              <a:rPr lang="id-ID" sz="2000" dirty="0"/>
              <a:t> </a:t>
            </a:r>
            <a:r>
              <a:rPr lang="en-US" sz="2000" dirty="0" err="1" smtClean="0"/>
              <a:t>menyampaikan</a:t>
            </a:r>
            <a:r>
              <a:rPr lang="id-ID" sz="2000" dirty="0" smtClean="0"/>
              <a:t> </a:t>
            </a:r>
            <a:r>
              <a:rPr lang="en-US" sz="2000" dirty="0" err="1" smtClean="0"/>
              <a:t>lapora</a:t>
            </a:r>
            <a:r>
              <a:rPr lang="id-ID" sz="2000" dirty="0" smtClean="0"/>
              <a:t>n.</a:t>
            </a:r>
          </a:p>
          <a:p>
            <a:pPr marL="633413" indent="-268288" algn="just">
              <a:buFont typeface="+mj-lt"/>
              <a:buAutoNum type="arabicPeriod"/>
            </a:pPr>
            <a:r>
              <a:rPr lang="id-ID" sz="2000" i="1" dirty="0" smtClean="0"/>
              <a:t>Update</a:t>
            </a:r>
            <a:r>
              <a:rPr lang="id-ID" sz="2000" dirty="0" smtClean="0"/>
              <a:t> </a:t>
            </a:r>
            <a:r>
              <a:rPr lang="en-US" sz="2000" dirty="0" err="1" smtClean="0"/>
              <a:t>informasi</a:t>
            </a:r>
            <a:r>
              <a:rPr lang="en-US" sz="2000" dirty="0" smtClean="0"/>
              <a:t>/data </a:t>
            </a:r>
            <a:r>
              <a:rPr lang="en-US" sz="2000" i="1" dirty="0" smtClean="0"/>
              <a:t>contact person</a:t>
            </a:r>
            <a:r>
              <a:rPr lang="id-ID" sz="2000" dirty="0"/>
              <a:t> </a:t>
            </a:r>
            <a:r>
              <a:rPr lang="id-ID" sz="2000" dirty="0" smtClean="0"/>
              <a:t>untuk entitas </a:t>
            </a:r>
            <a:r>
              <a:rPr lang="en-US" sz="2000" dirty="0" err="1" smtClean="0"/>
              <a:t>Minerba</a:t>
            </a:r>
            <a:r>
              <a:rPr lang="en-US" sz="2000" dirty="0" smtClean="0"/>
              <a:t>. </a:t>
            </a:r>
            <a:endParaRPr lang="id-ID" sz="2000" dirty="0"/>
          </a:p>
          <a:p>
            <a:pPr marL="633413" indent="-268288" algn="just">
              <a:buFont typeface="+mj-lt"/>
              <a:buAutoNum type="arabicPeriod"/>
            </a:pPr>
            <a:r>
              <a:rPr lang="id-ID" sz="2000" dirty="0" smtClean="0"/>
              <a:t>K</a:t>
            </a:r>
            <a:r>
              <a:rPr lang="en-US" sz="2000" dirty="0" err="1" smtClean="0"/>
              <a:t>unjungan</a:t>
            </a:r>
            <a:r>
              <a:rPr lang="en-US" sz="2000" dirty="0" smtClean="0"/>
              <a:t> </a:t>
            </a:r>
            <a:r>
              <a:rPr lang="en-US" sz="2000" dirty="0" err="1" smtClean="0"/>
              <a:t>awal</a:t>
            </a:r>
            <a:r>
              <a:rPr lang="en-US" sz="2000" dirty="0" smtClean="0"/>
              <a:t> </a:t>
            </a:r>
            <a:r>
              <a:rPr lang="en-US" sz="2000" dirty="0" err="1" smtClean="0"/>
              <a:t>ke</a:t>
            </a:r>
            <a:r>
              <a:rPr lang="en-US" sz="2000" dirty="0" smtClean="0"/>
              <a:t> </a:t>
            </a:r>
            <a:r>
              <a:rPr lang="id-ID" sz="2000" dirty="0" smtClean="0"/>
              <a:t>Instansi </a:t>
            </a:r>
            <a:r>
              <a:rPr lang="en-US" sz="2000" dirty="0" err="1" smtClean="0"/>
              <a:t>Pemerint</a:t>
            </a:r>
            <a:r>
              <a:rPr lang="id-ID" sz="2000" dirty="0" smtClean="0"/>
              <a:t>ah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Entitas</a:t>
            </a:r>
            <a:r>
              <a:rPr lang="en-US" sz="2000" dirty="0" smtClean="0"/>
              <a:t> Perusahaan</a:t>
            </a:r>
            <a:r>
              <a:rPr lang="id-ID" sz="2000" dirty="0" smtClean="0"/>
              <a:t>.</a:t>
            </a:r>
          </a:p>
          <a:p>
            <a:pPr marL="633413" indent="-268288" algn="just">
              <a:buFont typeface="+mj-lt"/>
              <a:buAutoNum type="arabicPeriod"/>
            </a:pPr>
            <a:r>
              <a:rPr lang="en-US" sz="2000" dirty="0" err="1" smtClean="0"/>
              <a:t>Pertemuan</a:t>
            </a:r>
            <a:r>
              <a:rPr lang="en-US" sz="2000" dirty="0" smtClean="0"/>
              <a:t> </a:t>
            </a:r>
            <a:r>
              <a:rPr lang="en-US" sz="2000" dirty="0" err="1" smtClean="0"/>
              <a:t>rutin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Sekretariat</a:t>
            </a:r>
            <a:r>
              <a:rPr lang="en-US" sz="2000" dirty="0" smtClean="0"/>
              <a:t> EITI</a:t>
            </a:r>
            <a:r>
              <a:rPr lang="id-ID" sz="2000" dirty="0" smtClean="0"/>
              <a:t>.</a:t>
            </a:r>
          </a:p>
          <a:p>
            <a:pPr marL="633413" indent="-268288" algn="just">
              <a:buFont typeface="+mj-lt"/>
              <a:buAutoNum type="arabicPeriod"/>
            </a:pPr>
            <a:r>
              <a:rPr lang="id-ID" sz="2000" dirty="0" smtClean="0"/>
              <a:t>R</a:t>
            </a:r>
            <a:r>
              <a:rPr lang="en-US" sz="2000" dirty="0" err="1" smtClean="0"/>
              <a:t>ekonsiliasi</a:t>
            </a:r>
            <a:r>
              <a:rPr lang="en-US" sz="2000" dirty="0" smtClean="0"/>
              <a:t> </a:t>
            </a:r>
            <a:r>
              <a:rPr lang="en-US" sz="2000" dirty="0" err="1" smtClean="0"/>
              <a:t>awal</a:t>
            </a:r>
            <a:r>
              <a:rPr lang="en-US" sz="2000" dirty="0" smtClean="0"/>
              <a:t> </a:t>
            </a:r>
            <a:r>
              <a:rPr lang="en-US" sz="2000" dirty="0" err="1" smtClean="0"/>
              <a:t>berdasarkan</a:t>
            </a:r>
            <a:r>
              <a:rPr lang="en-US" sz="2000" dirty="0" smtClean="0"/>
              <a:t> </a:t>
            </a:r>
            <a:r>
              <a:rPr lang="id-ID" sz="2000" dirty="0" smtClean="0"/>
              <a:t>laporan</a:t>
            </a:r>
            <a:r>
              <a:rPr lang="en-US" sz="2000" dirty="0" smtClean="0"/>
              <a:t> yang </a:t>
            </a:r>
            <a:r>
              <a:rPr lang="en-US" sz="2000" dirty="0" err="1" smtClean="0"/>
              <a:t>telah</a:t>
            </a:r>
            <a:r>
              <a:rPr lang="en-US" sz="2000" dirty="0" smtClean="0"/>
              <a:t> </a:t>
            </a:r>
            <a:r>
              <a:rPr lang="id-ID" sz="2000" dirty="0" smtClean="0"/>
              <a:t>di</a:t>
            </a:r>
            <a:r>
              <a:rPr lang="en-US" sz="2000" dirty="0" err="1" smtClean="0"/>
              <a:t>terima</a:t>
            </a:r>
            <a:r>
              <a:rPr lang="id-ID" sz="2000" dirty="0" smtClean="0"/>
              <a:t>.</a:t>
            </a:r>
            <a:endParaRPr lang="en-US" sz="2000" dirty="0" smtClean="0"/>
          </a:p>
          <a:p>
            <a:pPr marL="0" indent="0" algn="just">
              <a:buNone/>
            </a:pPr>
            <a:endParaRPr lang="id-ID" sz="1500" dirty="0" smtClean="0"/>
          </a:p>
          <a:p>
            <a:pPr marL="0" indent="0" algn="just">
              <a:buNone/>
            </a:pPr>
            <a:r>
              <a:rPr lang="id-ID" sz="1500" dirty="0"/>
              <a:t> </a:t>
            </a:r>
            <a:r>
              <a:rPr lang="id-ID" sz="1500" dirty="0" smtClean="0"/>
              <a:t>      </a:t>
            </a:r>
          </a:p>
          <a:p>
            <a:pPr marL="0" indent="0" algn="just">
              <a:buNone/>
            </a:pPr>
            <a:endParaRPr lang="id-ID" sz="1500" dirty="0" smtClean="0"/>
          </a:p>
        </p:txBody>
      </p:sp>
    </p:spTree>
    <p:extLst>
      <p:ext uri="{BB962C8B-B14F-4D97-AF65-F5344CB8AC3E}">
        <p14:creationId xmlns:p14="http://schemas.microsoft.com/office/powerpoint/2010/main" val="3868234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7416824" cy="504056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800" dirty="0" smtClean="0"/>
              <a:t>A. Data-Data </a:t>
            </a:r>
            <a:r>
              <a:rPr lang="en-US" sz="1800" dirty="0" err="1" smtClean="0"/>
              <a:t>Rekonsiliasi</a:t>
            </a:r>
            <a:r>
              <a:rPr lang="en-US" sz="1800" dirty="0" smtClean="0"/>
              <a:t> </a:t>
            </a:r>
            <a:r>
              <a:rPr lang="en-US" sz="1800" dirty="0" err="1" smtClean="0"/>
              <a:t>Masih</a:t>
            </a:r>
            <a:r>
              <a:rPr lang="en-US" sz="1800" dirty="0" smtClean="0"/>
              <a:t> </a:t>
            </a:r>
            <a:r>
              <a:rPr lang="en-US" sz="1800" dirty="0" err="1" smtClean="0"/>
              <a:t>Belum</a:t>
            </a:r>
            <a:r>
              <a:rPr lang="en-US" sz="1800" dirty="0" smtClean="0"/>
              <a:t> </a:t>
            </a:r>
            <a:r>
              <a:rPr lang="en-US" sz="1800" dirty="0" err="1" smtClean="0"/>
              <a:t>Lengkap</a:t>
            </a:r>
            <a:r>
              <a:rPr lang="en-US" sz="1800" dirty="0" smtClean="0"/>
              <a:t> </a:t>
            </a:r>
          </a:p>
          <a:p>
            <a:pPr marL="552450" indent="-285750">
              <a:buFont typeface="Courier New" panose="02070309020205020404" pitchFamily="49" charset="0"/>
              <a:buChar char="o"/>
              <a:tabLst>
                <a:tab pos="534988" algn="l"/>
              </a:tabLst>
            </a:pPr>
            <a:r>
              <a:rPr lang="id-ID" sz="1800" dirty="0" smtClean="0"/>
              <a:t>Status pada awal penugasan: </a:t>
            </a:r>
          </a:p>
          <a:p>
            <a:pPr marL="0" indent="0">
              <a:buNone/>
            </a:pPr>
            <a:r>
              <a:rPr lang="id-ID" sz="1800" dirty="0"/>
              <a:t> </a:t>
            </a:r>
            <a:r>
              <a:rPr lang="id-ID" sz="1800" dirty="0" smtClean="0"/>
              <a:t>         Minerba   : baru diterima 74</a:t>
            </a:r>
            <a:r>
              <a:rPr lang="en-US" sz="1800" dirty="0" smtClean="0"/>
              <a:t> </a:t>
            </a:r>
            <a:r>
              <a:rPr lang="id-ID" sz="1800" dirty="0" smtClean="0"/>
              <a:t>(dari total 194)</a:t>
            </a:r>
          </a:p>
          <a:p>
            <a:pPr marL="0" indent="0">
              <a:buNone/>
            </a:pPr>
            <a:r>
              <a:rPr lang="id-ID" sz="1800" dirty="0"/>
              <a:t> </a:t>
            </a:r>
            <a:r>
              <a:rPr lang="id-ID" sz="1800" dirty="0" smtClean="0"/>
              <a:t>         </a:t>
            </a:r>
            <a:r>
              <a:rPr lang="en-US" sz="1800" dirty="0" err="1" smtClean="0"/>
              <a:t>Miga</a:t>
            </a:r>
            <a:r>
              <a:rPr lang="id-ID" sz="1800" dirty="0" smtClean="0"/>
              <a:t>s</a:t>
            </a:r>
            <a:r>
              <a:rPr lang="id-ID" sz="1800" dirty="0"/>
              <a:t> </a:t>
            </a:r>
            <a:r>
              <a:rPr lang="id-ID" sz="1800" dirty="0" smtClean="0"/>
              <a:t>       : baru diterima 108 (dari total 170)</a:t>
            </a:r>
            <a:r>
              <a:rPr lang="en-US" sz="1800" dirty="0" smtClean="0"/>
              <a:t>  </a:t>
            </a:r>
            <a:endParaRPr lang="id-ID" sz="1800" dirty="0" smtClean="0"/>
          </a:p>
          <a:p>
            <a:pPr marL="552450" indent="-285750">
              <a:buFont typeface="Courier New" panose="02070309020205020404" pitchFamily="49" charset="0"/>
              <a:buChar char="o"/>
            </a:pPr>
            <a:r>
              <a:rPr lang="id-ID" sz="1800" dirty="0" smtClean="0"/>
              <a:t>Status per 27/01/2014:</a:t>
            </a:r>
          </a:p>
          <a:p>
            <a:pPr marL="0" indent="0">
              <a:buNone/>
            </a:pPr>
            <a:r>
              <a:rPr lang="id-ID" sz="1800" dirty="0" smtClean="0"/>
              <a:t>          Minerba   : 83 (</a:t>
            </a:r>
            <a:r>
              <a:rPr lang="id-ID" sz="1800" b="1" dirty="0" smtClean="0"/>
              <a:t>belum</a:t>
            </a:r>
            <a:r>
              <a:rPr lang="id-ID" sz="1800" dirty="0" smtClean="0"/>
              <a:t> lapor 20)</a:t>
            </a:r>
          </a:p>
          <a:p>
            <a:pPr marL="0" indent="0">
              <a:buNone/>
            </a:pPr>
            <a:r>
              <a:rPr lang="id-ID" sz="1800" dirty="0"/>
              <a:t> </a:t>
            </a:r>
            <a:r>
              <a:rPr lang="id-ID" sz="1800" dirty="0" smtClean="0"/>
              <a:t>         Migas        : 170 (</a:t>
            </a:r>
            <a:r>
              <a:rPr lang="id-ID" sz="1800" b="1" dirty="0" smtClean="0"/>
              <a:t>belum</a:t>
            </a:r>
            <a:r>
              <a:rPr lang="id-ID" sz="1800" dirty="0" smtClean="0"/>
              <a:t> lapor 21 </a:t>
            </a:r>
            <a:r>
              <a:rPr lang="id-ID" sz="1800" dirty="0"/>
              <a:t>-</a:t>
            </a:r>
            <a:r>
              <a:rPr lang="id-ID" sz="1800" dirty="0" smtClean="0"/>
              <a:t> Non Operator)</a:t>
            </a:r>
            <a:endParaRPr lang="en-US" sz="1800" dirty="0" smtClean="0"/>
          </a:p>
          <a:p>
            <a:pPr marL="552450" indent="-285750">
              <a:buFont typeface="Courier New" panose="02070309020205020404" pitchFamily="49" charset="0"/>
              <a:buChar char="o"/>
            </a:pPr>
            <a:r>
              <a:rPr lang="id-ID" sz="1800" dirty="0"/>
              <a:t>L</a:t>
            </a:r>
            <a:r>
              <a:rPr lang="en-US" sz="1800" dirty="0" err="1" smtClean="0"/>
              <a:t>aporan</a:t>
            </a:r>
            <a:r>
              <a:rPr lang="en-US" sz="1800" dirty="0" smtClean="0"/>
              <a:t> </a:t>
            </a:r>
            <a:r>
              <a:rPr lang="id-ID" sz="1800" dirty="0" smtClean="0"/>
              <a:t>Ditjen </a:t>
            </a:r>
            <a:r>
              <a:rPr lang="en-US" sz="1800" dirty="0" err="1" smtClean="0"/>
              <a:t>Minerba</a:t>
            </a:r>
            <a:r>
              <a:rPr lang="id-ID" sz="1800" dirty="0" smtClean="0"/>
              <a:t> di</a:t>
            </a:r>
            <a:r>
              <a:rPr lang="en-US" sz="1800" dirty="0" err="1" smtClean="0"/>
              <a:t>terima</a:t>
            </a:r>
            <a:r>
              <a:rPr lang="en-US" sz="1800" dirty="0" smtClean="0"/>
              <a:t> p</a:t>
            </a:r>
            <a:r>
              <a:rPr lang="id-ID" sz="1800" dirty="0" smtClean="0"/>
              <a:t>ada</a:t>
            </a:r>
            <a:r>
              <a:rPr lang="id-ID" sz="1800" dirty="0"/>
              <a:t> </a:t>
            </a:r>
            <a:r>
              <a:rPr lang="en-US" sz="1800" dirty="0" smtClean="0"/>
              <a:t>10 </a:t>
            </a:r>
            <a:r>
              <a:rPr lang="en-US" sz="1800" dirty="0" err="1" smtClean="0"/>
              <a:t>Januari</a:t>
            </a:r>
            <a:r>
              <a:rPr lang="en-US" sz="1800" dirty="0" smtClean="0"/>
              <a:t> 2014</a:t>
            </a:r>
            <a:endParaRPr lang="id-ID" sz="1800" dirty="0"/>
          </a:p>
          <a:p>
            <a:pPr marL="552450" indent="-285750" algn="just">
              <a:buFont typeface="Courier New" panose="02070309020205020404" pitchFamily="49" charset="0"/>
              <a:buChar char="o"/>
            </a:pPr>
            <a:r>
              <a:rPr lang="id-ID" sz="1800" dirty="0"/>
              <a:t>L</a:t>
            </a:r>
            <a:r>
              <a:rPr lang="en-US" sz="1800" dirty="0" err="1" smtClean="0"/>
              <a:t>aporan</a:t>
            </a:r>
            <a:r>
              <a:rPr lang="en-US" sz="1800" dirty="0" smtClean="0"/>
              <a:t> </a:t>
            </a:r>
            <a:r>
              <a:rPr lang="en-US" sz="1800" dirty="0" err="1" smtClean="0"/>
              <a:t>dari</a:t>
            </a:r>
            <a:r>
              <a:rPr lang="en-US" sz="1800" dirty="0" smtClean="0"/>
              <a:t> </a:t>
            </a:r>
            <a:r>
              <a:rPr lang="en-US" sz="1800" dirty="0" err="1" smtClean="0"/>
              <a:t>Ditjen</a:t>
            </a:r>
            <a:r>
              <a:rPr lang="en-US" sz="1800" dirty="0" smtClean="0"/>
              <a:t> </a:t>
            </a:r>
            <a:r>
              <a:rPr lang="en-US" sz="1800" dirty="0" err="1" smtClean="0"/>
              <a:t>Pajak</a:t>
            </a:r>
            <a:r>
              <a:rPr lang="id-ID" sz="1800" dirty="0" smtClean="0"/>
              <a:t> untuk penerimaan dari Minerba </a:t>
            </a:r>
            <a:r>
              <a:rPr lang="id-ID" sz="1800" b="1" dirty="0" smtClean="0"/>
              <a:t>BELUM</a:t>
            </a:r>
            <a:r>
              <a:rPr lang="en-US" sz="1800" dirty="0" smtClean="0"/>
              <a:t> </a:t>
            </a:r>
            <a:r>
              <a:rPr lang="id-ID" sz="1800" dirty="0" smtClean="0"/>
              <a:t>di</a:t>
            </a:r>
            <a:r>
              <a:rPr lang="en-US" sz="1800" dirty="0" err="1" smtClean="0"/>
              <a:t>terima</a:t>
            </a:r>
            <a:r>
              <a:rPr lang="en-US" sz="1800" dirty="0" smtClean="0"/>
              <a:t>. </a:t>
            </a:r>
            <a:endParaRPr lang="id-ID" sz="1800" dirty="0" smtClean="0"/>
          </a:p>
          <a:p>
            <a:pPr marL="552450" indent="-285750" algn="just">
              <a:buFont typeface="Courier New" panose="02070309020205020404" pitchFamily="49" charset="0"/>
              <a:buChar char="o"/>
            </a:pPr>
            <a:r>
              <a:rPr lang="id-ID" sz="1800" dirty="0" smtClean="0"/>
              <a:t>Laporan dari instansi Pemerintah untuk Migas </a:t>
            </a:r>
            <a:r>
              <a:rPr lang="id-ID" sz="1800" b="1" dirty="0" smtClean="0"/>
              <a:t>SUDAH</a:t>
            </a:r>
            <a:r>
              <a:rPr lang="id-ID" sz="1800" dirty="0" smtClean="0"/>
              <a:t> diterima seluruhnya.</a:t>
            </a:r>
          </a:p>
          <a:p>
            <a:pPr marL="266700" indent="0">
              <a:buNone/>
            </a:pPr>
            <a:endParaRPr lang="id-ID" sz="1000" dirty="0" smtClean="0"/>
          </a:p>
          <a:p>
            <a:pPr marL="0" indent="0" algn="just">
              <a:buNone/>
            </a:pPr>
            <a:r>
              <a:rPr lang="en-US" sz="1800" dirty="0" err="1" smtClean="0"/>
              <a:t>Tanggal</a:t>
            </a:r>
            <a:r>
              <a:rPr lang="en-US" sz="1800" dirty="0" smtClean="0"/>
              <a:t> </a:t>
            </a:r>
            <a:r>
              <a:rPr lang="en-US" sz="1800" dirty="0"/>
              <a:t>cut-off </a:t>
            </a:r>
            <a:r>
              <a:rPr lang="en-US" sz="1800" dirty="0" err="1"/>
              <a:t>penyampaian</a:t>
            </a:r>
            <a:r>
              <a:rPr lang="en-US" sz="1800" dirty="0"/>
              <a:t> </a:t>
            </a:r>
            <a:r>
              <a:rPr lang="en-US" sz="1800" dirty="0" err="1" smtClean="0"/>
              <a:t>laporan</a:t>
            </a:r>
            <a:r>
              <a:rPr lang="en-US" sz="1800" dirty="0" smtClean="0"/>
              <a:t> </a:t>
            </a:r>
            <a:r>
              <a:rPr lang="en-US" sz="1800" dirty="0" err="1"/>
              <a:t>serta</a:t>
            </a:r>
            <a:r>
              <a:rPr lang="en-US" sz="1800" dirty="0"/>
              <a:t> </a:t>
            </a:r>
            <a:r>
              <a:rPr lang="en-US" sz="1800" dirty="0" err="1"/>
              <a:t>rekonsiliasinya</a:t>
            </a:r>
            <a:r>
              <a:rPr lang="en-US" sz="1800" dirty="0"/>
              <a:t> </a:t>
            </a:r>
            <a:r>
              <a:rPr lang="id-ID" sz="1800" dirty="0" smtClean="0"/>
              <a:t>: </a:t>
            </a:r>
            <a:r>
              <a:rPr lang="en-US" sz="1800" dirty="0" smtClean="0"/>
              <a:t> 28 </a:t>
            </a:r>
            <a:r>
              <a:rPr lang="en-US" sz="1800" dirty="0" err="1"/>
              <a:t>Februari</a:t>
            </a:r>
            <a:r>
              <a:rPr lang="en-US" sz="1800" dirty="0"/>
              <a:t> 2014. </a:t>
            </a:r>
            <a:endParaRPr lang="id-ID" sz="18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79512" y="188640"/>
            <a:ext cx="8784976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d-ID" sz="3200" dirty="0" smtClean="0">
                <a:latin typeface="+mn-lt"/>
              </a:rPr>
              <a:t>Isu dan kendala dalam pelaksanaan Rekonsiliasi (1/2)</a:t>
            </a:r>
          </a:p>
        </p:txBody>
      </p:sp>
    </p:spTree>
    <p:extLst>
      <p:ext uri="{BB962C8B-B14F-4D97-AF65-F5344CB8AC3E}">
        <p14:creationId xmlns:p14="http://schemas.microsoft.com/office/powerpoint/2010/main" val="418126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7416824" cy="5040560"/>
          </a:xfrm>
        </p:spPr>
        <p:txBody>
          <a:bodyPr>
            <a:noAutofit/>
          </a:bodyPr>
          <a:lstStyle/>
          <a:p>
            <a:pPr marL="266700" indent="-266700" algn="just">
              <a:buNone/>
            </a:pPr>
            <a:r>
              <a:rPr lang="en-US" sz="1800" dirty="0" smtClean="0"/>
              <a:t>B. Data</a:t>
            </a:r>
            <a:r>
              <a:rPr lang="id-ID" sz="1800" dirty="0" smtClean="0"/>
              <a:t> </a:t>
            </a:r>
            <a:r>
              <a:rPr lang="en-US" sz="1800" i="1" dirty="0" smtClean="0"/>
              <a:t>Person in Charge </a:t>
            </a:r>
            <a:r>
              <a:rPr lang="en-US" sz="1800" dirty="0" err="1" smtClean="0"/>
              <a:t>untul</a:t>
            </a:r>
            <a:r>
              <a:rPr lang="en-US" sz="1800" dirty="0" smtClean="0"/>
              <a:t> </a:t>
            </a:r>
            <a:r>
              <a:rPr lang="en-US" sz="1800" dirty="0" err="1" smtClean="0"/>
              <a:t>Entitas</a:t>
            </a:r>
            <a:r>
              <a:rPr lang="en-US" sz="1800" dirty="0" smtClean="0"/>
              <a:t> </a:t>
            </a:r>
            <a:r>
              <a:rPr lang="en-US" sz="1800" dirty="0" err="1" smtClean="0"/>
              <a:t>Pelapor</a:t>
            </a:r>
            <a:r>
              <a:rPr lang="id-ID" sz="1800" dirty="0" smtClean="0"/>
              <a:t> </a:t>
            </a:r>
            <a:r>
              <a:rPr lang="en-US" sz="1800" dirty="0" err="1" smtClean="0"/>
              <a:t>Sektor</a:t>
            </a:r>
            <a:r>
              <a:rPr lang="en-US" sz="1800" dirty="0" smtClean="0"/>
              <a:t> </a:t>
            </a:r>
            <a:r>
              <a:rPr lang="en-US" sz="1800" dirty="0" err="1" smtClean="0"/>
              <a:t>Minerba</a:t>
            </a:r>
            <a:r>
              <a:rPr lang="en-US" sz="1800" dirty="0" smtClean="0"/>
              <a:t> </a:t>
            </a:r>
            <a:r>
              <a:rPr lang="id-ID" sz="1800" dirty="0" smtClean="0"/>
              <a:t>yang belum mengirimkan laporan sudah tidak </a:t>
            </a:r>
            <a:r>
              <a:rPr lang="id-ID" sz="1800" i="1" dirty="0" smtClean="0"/>
              <a:t>up to date </a:t>
            </a:r>
            <a:r>
              <a:rPr lang="id-ID" sz="1800" dirty="0" smtClean="0"/>
              <a:t>bahkan beberapa tidak ada datanya sama sekali</a:t>
            </a:r>
          </a:p>
          <a:p>
            <a:pPr marL="266700" indent="-266700" algn="just">
              <a:buNone/>
            </a:pPr>
            <a:endParaRPr lang="id-ID" sz="1800" dirty="0"/>
          </a:p>
          <a:p>
            <a:pPr marL="266700" indent="-266700">
              <a:buNone/>
            </a:pPr>
            <a:r>
              <a:rPr lang="id-ID" sz="1800" dirty="0" smtClean="0"/>
              <a:t>C. Otorisasi Pajak</a:t>
            </a:r>
          </a:p>
          <a:p>
            <a:pPr marL="266700" indent="0" algn="just">
              <a:buNone/>
            </a:pPr>
            <a:r>
              <a:rPr lang="id-ID" sz="1800" dirty="0" smtClean="0"/>
              <a:t>Perlunya tambahan waktu untuk memproses permintaan DJP per tanggal 23 Januari 2014 yang menyatakan bahwa akte pendirian atau akte perubahan harus diserahkan.</a:t>
            </a:r>
            <a:endParaRPr lang="en-US" sz="1800" dirty="0" smtClean="0"/>
          </a:p>
          <a:p>
            <a:pPr marL="0" indent="0">
              <a:buNone/>
            </a:pPr>
            <a:endParaRPr lang="id-ID" sz="1800" dirty="0" smtClean="0"/>
          </a:p>
          <a:p>
            <a:pPr marL="266700" indent="-266700" algn="just">
              <a:buNone/>
            </a:pPr>
            <a:r>
              <a:rPr lang="id-ID" sz="1800" dirty="0" smtClean="0"/>
              <a:t>(*) isu-isu dalam proses rekonsiliasi untuk masing-masing sektor dibahas dalam slide berikutnya.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79512" y="188640"/>
            <a:ext cx="8784976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d-ID" sz="3200" dirty="0" smtClean="0">
                <a:latin typeface="+mn-lt"/>
              </a:rPr>
              <a:t>Isu dan kendala dalam pelaksanaan Rekonsiliasi (2/2)</a:t>
            </a:r>
          </a:p>
        </p:txBody>
      </p:sp>
    </p:spTree>
    <p:extLst>
      <p:ext uri="{BB962C8B-B14F-4D97-AF65-F5344CB8AC3E}">
        <p14:creationId xmlns:p14="http://schemas.microsoft.com/office/powerpoint/2010/main" val="384287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179512" y="188640"/>
            <a:ext cx="8784976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d-ID" sz="3000" dirty="0" smtClean="0">
                <a:latin typeface="+mn-lt"/>
              </a:rPr>
              <a:t>Status yang akan di </a:t>
            </a:r>
            <a:r>
              <a:rPr lang="id-ID" sz="3000" dirty="0">
                <a:latin typeface="+mn-lt"/>
              </a:rPr>
              <a:t>R</a:t>
            </a:r>
            <a:r>
              <a:rPr lang="id-ID" sz="3000" dirty="0" smtClean="0">
                <a:latin typeface="+mn-lt"/>
              </a:rPr>
              <a:t>ekonsiliasi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7416824" cy="45979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d-ID" sz="2000" dirty="0" smtClean="0"/>
              <a:t>Adanya perubahan ruang lingkup untuk jumlah perusahaan yang akan di rekonsiliasi sesuai pemberitahuan dari Sekretariat pada tanggal 17 Januari 2014 sbb :</a:t>
            </a:r>
          </a:p>
          <a:p>
            <a:r>
              <a:rPr lang="id-ID" sz="2000" dirty="0" smtClean="0"/>
              <a:t>2010 :  53 entitas pelapor</a:t>
            </a:r>
          </a:p>
          <a:p>
            <a:r>
              <a:rPr lang="id-ID" sz="2000" dirty="0" smtClean="0"/>
              <a:t>2011 :  83 entitas pelapor</a:t>
            </a:r>
          </a:p>
          <a:p>
            <a:pPr marL="0" indent="0">
              <a:buNone/>
            </a:pPr>
            <a:endParaRPr lang="id-ID" sz="2000" dirty="0" smtClean="0"/>
          </a:p>
          <a:p>
            <a:pPr marL="0" indent="0">
              <a:buNone/>
            </a:pPr>
            <a:r>
              <a:rPr lang="id-ID" sz="2000" dirty="0" smtClean="0"/>
              <a:t>KAP GIS memerlukan dokumen formal tertulis untuk mendukung perubahan terakhir atas jumlah sample tersebut.  </a:t>
            </a:r>
          </a:p>
        </p:txBody>
      </p:sp>
    </p:spTree>
    <p:extLst>
      <p:ext uri="{BB962C8B-B14F-4D97-AF65-F5344CB8AC3E}">
        <p14:creationId xmlns:p14="http://schemas.microsoft.com/office/powerpoint/2010/main" val="173680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id-ID" sz="6000" dirty="0" smtClean="0"/>
          </a:p>
          <a:p>
            <a:pPr marL="0" indent="0" algn="ctr">
              <a:buNone/>
            </a:pPr>
            <a:r>
              <a:rPr lang="id-ID" sz="9600" dirty="0" smtClean="0"/>
              <a:t>MIGAS</a:t>
            </a:r>
          </a:p>
        </p:txBody>
      </p:sp>
    </p:spTree>
    <p:extLst>
      <p:ext uri="{BB962C8B-B14F-4D97-AF65-F5344CB8AC3E}">
        <p14:creationId xmlns:p14="http://schemas.microsoft.com/office/powerpoint/2010/main" val="14785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251520" y="1268760"/>
            <a:ext cx="7520880" cy="4370040"/>
          </a:xfrm>
        </p:spPr>
        <p:txBody>
          <a:bodyPr>
            <a:normAutofit lnSpcReduction="10000"/>
          </a:bodyPr>
          <a:lstStyle/>
          <a:p>
            <a:pPr algn="l"/>
            <a:r>
              <a:rPr lang="id-ID" sz="2400" dirty="0" smtClean="0">
                <a:solidFill>
                  <a:schemeClr val="tx1"/>
                </a:solidFill>
              </a:rPr>
              <a:t>Instansi Pemerintah :</a:t>
            </a: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id-ID" sz="2000" dirty="0" smtClean="0">
                <a:solidFill>
                  <a:schemeClr val="tx1"/>
                </a:solidFill>
              </a:rPr>
              <a:t>SKK Migas (dahulu BP Migas)</a:t>
            </a: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id-ID" sz="2000" dirty="0" smtClean="0">
                <a:solidFill>
                  <a:schemeClr val="tx1"/>
                </a:solidFill>
              </a:rPr>
              <a:t>Ditjen Migas Kementerian ESDM</a:t>
            </a: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id-ID" sz="2000" dirty="0" smtClean="0">
                <a:solidFill>
                  <a:schemeClr val="tx1"/>
                </a:solidFill>
              </a:rPr>
              <a:t>Dit PNBP, Ditjen Anggaran, Kementerian Keuangan </a:t>
            </a:r>
          </a:p>
          <a:p>
            <a:pPr algn="l"/>
            <a:endParaRPr lang="id-ID" sz="800" dirty="0">
              <a:solidFill>
                <a:schemeClr val="tx1"/>
              </a:solidFill>
            </a:endParaRPr>
          </a:p>
          <a:p>
            <a:pPr algn="l"/>
            <a:r>
              <a:rPr lang="id-ID" sz="2400" dirty="0" smtClean="0">
                <a:solidFill>
                  <a:schemeClr val="tx1"/>
                </a:solidFill>
              </a:rPr>
              <a:t>Kontraktor Migas :</a:t>
            </a:r>
          </a:p>
          <a:p>
            <a:pPr marL="342900" indent="-342900" algn="just">
              <a:buFont typeface="Courier New" panose="02070309020205020404" pitchFamily="49" charset="0"/>
              <a:buChar char="o"/>
            </a:pPr>
            <a:r>
              <a:rPr lang="id-ID" sz="2000" dirty="0" smtClean="0">
                <a:solidFill>
                  <a:schemeClr val="tx1"/>
                </a:solidFill>
              </a:rPr>
              <a:t>Operator adalah pemegang </a:t>
            </a:r>
            <a:r>
              <a:rPr lang="id-ID" sz="2000" i="1" dirty="0" smtClean="0">
                <a:solidFill>
                  <a:schemeClr val="tx1"/>
                </a:solidFill>
              </a:rPr>
              <a:t>participating interest </a:t>
            </a:r>
            <a:r>
              <a:rPr lang="id-ID" sz="2000" dirty="0" smtClean="0">
                <a:solidFill>
                  <a:schemeClr val="tx1"/>
                </a:solidFill>
              </a:rPr>
              <a:t>yang ditunjuk sebagai wakil oleh pemegang </a:t>
            </a:r>
            <a:r>
              <a:rPr lang="id-ID" sz="2000" i="1" dirty="0" smtClean="0">
                <a:solidFill>
                  <a:schemeClr val="tx1"/>
                </a:solidFill>
              </a:rPr>
              <a:t>perticipating interest </a:t>
            </a:r>
            <a:r>
              <a:rPr lang="id-ID" sz="2000" dirty="0" smtClean="0">
                <a:solidFill>
                  <a:schemeClr val="tx1"/>
                </a:solidFill>
              </a:rPr>
              <a:t>lainnya yang menjalankan kegiatan operasi Migas.</a:t>
            </a:r>
          </a:p>
          <a:p>
            <a:pPr marL="342900" indent="-342900" algn="just">
              <a:buFont typeface="Courier New" panose="02070309020205020404" pitchFamily="49" charset="0"/>
              <a:buChar char="o"/>
            </a:pPr>
            <a:r>
              <a:rPr lang="id-ID" sz="2000" i="1" dirty="0" smtClean="0">
                <a:solidFill>
                  <a:schemeClr val="tx1"/>
                </a:solidFill>
              </a:rPr>
              <a:t>Non Operator </a:t>
            </a:r>
            <a:r>
              <a:rPr lang="id-ID" sz="2000" dirty="0" smtClean="0">
                <a:solidFill>
                  <a:schemeClr val="tx1"/>
                </a:solidFill>
              </a:rPr>
              <a:t>adalah pemegang</a:t>
            </a:r>
            <a:r>
              <a:rPr lang="id-ID" sz="2000" i="1" dirty="0" smtClean="0">
                <a:solidFill>
                  <a:schemeClr val="tx1"/>
                </a:solidFill>
              </a:rPr>
              <a:t> participating interest </a:t>
            </a:r>
            <a:r>
              <a:rPr lang="id-ID" sz="2000" dirty="0" smtClean="0">
                <a:solidFill>
                  <a:schemeClr val="tx1"/>
                </a:solidFill>
              </a:rPr>
              <a:t>yang tidak menjalankan kegiatan operasi Migas.</a:t>
            </a:r>
          </a:p>
          <a:p>
            <a:pPr marL="342900" indent="-342900" algn="just">
              <a:buFont typeface="Courier New" panose="02070309020205020404" pitchFamily="49" charset="0"/>
              <a:buChar char="o"/>
            </a:pPr>
            <a:r>
              <a:rPr lang="id-ID" sz="2000" i="1" dirty="0" smtClean="0">
                <a:solidFill>
                  <a:schemeClr val="tx1"/>
                </a:solidFill>
              </a:rPr>
              <a:t>Participating Interest </a:t>
            </a:r>
            <a:r>
              <a:rPr lang="id-ID" sz="2000" dirty="0" smtClean="0">
                <a:solidFill>
                  <a:schemeClr val="tx1"/>
                </a:solidFill>
              </a:rPr>
              <a:t>adalah hak dan kewajiban sebagai kontraktor kontrak kerja sama, baik secara langsung maupun tidak langsung pada suatu wilayah kerja.</a:t>
            </a:r>
            <a:endParaRPr lang="id-ID" sz="2000" i="1" dirty="0" smtClean="0">
              <a:solidFill>
                <a:schemeClr val="tx1"/>
              </a:solidFill>
            </a:endParaRPr>
          </a:p>
          <a:p>
            <a:pPr algn="l"/>
            <a:endParaRPr lang="id-ID" sz="2400" i="1" dirty="0" smtClean="0">
              <a:solidFill>
                <a:schemeClr val="tx1"/>
              </a:solidFill>
            </a:endParaRPr>
          </a:p>
          <a:p>
            <a:pPr algn="l"/>
            <a:endParaRPr lang="id-ID" sz="2400" dirty="0">
              <a:solidFill>
                <a:schemeClr val="tx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79512" y="188640"/>
            <a:ext cx="8784976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d-ID" sz="3200" dirty="0" smtClean="0">
                <a:latin typeface="+mn-lt"/>
              </a:rPr>
              <a:t>Para pihak dalam proses Rekonsiliasi</a:t>
            </a:r>
          </a:p>
        </p:txBody>
      </p:sp>
    </p:spTree>
    <p:extLst>
      <p:ext uri="{BB962C8B-B14F-4D97-AF65-F5344CB8AC3E}">
        <p14:creationId xmlns:p14="http://schemas.microsoft.com/office/powerpoint/2010/main" val="68522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179512" y="188640"/>
            <a:ext cx="7986342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d-ID" sz="3200" dirty="0" smtClean="0"/>
              <a:t>Status/progres Migas</a:t>
            </a:r>
            <a:r>
              <a:rPr lang="id-ID" sz="3200" dirty="0"/>
              <a:t> </a:t>
            </a:r>
            <a:r>
              <a:rPr lang="id-ID" sz="3200" dirty="0" smtClean="0"/>
              <a:t>– s/d</a:t>
            </a:r>
            <a:r>
              <a:rPr lang="en-US" sz="3200" dirty="0" smtClean="0"/>
              <a:t> </a:t>
            </a:r>
            <a:r>
              <a:rPr lang="en-US" sz="2400" i="1" dirty="0" smtClean="0">
                <a:solidFill>
                  <a:schemeClr val="bg1"/>
                </a:solidFill>
              </a:rPr>
              <a:t>2</a:t>
            </a:r>
            <a:r>
              <a:rPr lang="id-ID" sz="2400" i="1" dirty="0" smtClean="0">
                <a:solidFill>
                  <a:schemeClr val="bg1"/>
                </a:solidFill>
              </a:rPr>
              <a:t>7</a:t>
            </a:r>
            <a:r>
              <a:rPr lang="en-US" sz="2400" i="1" dirty="0" smtClean="0">
                <a:solidFill>
                  <a:schemeClr val="bg1"/>
                </a:solidFill>
              </a:rPr>
              <a:t>/01/2014</a:t>
            </a:r>
            <a:endParaRPr lang="id-ID" sz="3200" dirty="0" smtClean="0">
              <a:solidFill>
                <a:schemeClr val="bg1"/>
              </a:solidFill>
              <a:latin typeface="+mn-lt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094627"/>
              </p:ext>
            </p:extLst>
          </p:nvPr>
        </p:nvGraphicFramePr>
        <p:xfrm>
          <a:off x="539553" y="1700808"/>
          <a:ext cx="7056783" cy="706120"/>
        </p:xfrm>
        <a:graphic>
          <a:graphicData uri="http://schemas.openxmlformats.org/drawingml/2006/table">
            <a:tbl>
              <a:tblPr firstRow="1" bandRow="1">
                <a:effectLst>
                  <a:reflection blurRad="6350" stA="50000" endA="300" endPos="38500" dist="50800" dir="5400000" sy="-100000" algn="bl" rotWithShape="0"/>
                </a:effectLst>
                <a:tableStyleId>{21E4AEA4-8DFA-4A89-87EB-49C32662AFE0}</a:tableStyleId>
              </a:tblPr>
              <a:tblGrid>
                <a:gridCol w="2352261"/>
                <a:gridCol w="2352261"/>
                <a:gridCol w="235226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d-ID" sz="1600" dirty="0" smtClean="0"/>
                        <a:t>Jumlah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Operator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Non operator</a:t>
                      </a:r>
                      <a:endParaRPr lang="en-US" sz="1600" dirty="0"/>
                    </a:p>
                  </a:txBody>
                  <a:tcPr/>
                </a:tc>
              </a:tr>
              <a:tr h="20522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170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99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1199738"/>
              </p:ext>
            </p:extLst>
          </p:nvPr>
        </p:nvGraphicFramePr>
        <p:xfrm>
          <a:off x="539553" y="3068960"/>
          <a:ext cx="7056785" cy="949960"/>
        </p:xfrm>
        <a:graphic>
          <a:graphicData uri="http://schemas.openxmlformats.org/drawingml/2006/table">
            <a:tbl>
              <a:tblPr firstRow="1" bandRow="1">
                <a:effectLst>
                  <a:reflection blurRad="6350" stA="50000" endA="300" endPos="38500" dist="50800" dir="5400000" sy="-100000" algn="bl" rotWithShape="0"/>
                </a:effectLst>
                <a:tableStyleId>{21E4AEA4-8DFA-4A89-87EB-49C32662AFE0}</a:tableStyleId>
              </a:tblPr>
              <a:tblGrid>
                <a:gridCol w="1749615"/>
                <a:gridCol w="1355953"/>
                <a:gridCol w="1268471"/>
                <a:gridCol w="1341373"/>
                <a:gridCol w="134137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d-ID" sz="1600" dirty="0" smtClean="0"/>
                        <a:t>Status sampai dengan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dirty="0" smtClean="0"/>
                        <a:t>Jumlah pelapor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dirty="0" smtClean="0"/>
                        <a:t>Sudah melapor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dirty="0" smtClean="0"/>
                        <a:t>Belum</a:t>
                      </a:r>
                      <a:r>
                        <a:rPr lang="id-ID" sz="1600" baseline="0" dirty="0" smtClean="0"/>
                        <a:t> melapor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b="0" dirty="0" smtClean="0"/>
                        <a:t>Data Belum lengkap</a:t>
                      </a:r>
                      <a:endParaRPr lang="en-US" sz="16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d-ID" sz="1600" dirty="0" smtClean="0"/>
                        <a:t>27 Januari</a:t>
                      </a:r>
                      <a:r>
                        <a:rPr lang="id-ID" sz="1600" baseline="0" dirty="0" smtClean="0"/>
                        <a:t> 2014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dirty="0" smtClean="0"/>
                        <a:t>71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1244876"/>
              </p:ext>
            </p:extLst>
          </p:nvPr>
        </p:nvGraphicFramePr>
        <p:xfrm>
          <a:off x="539553" y="4559528"/>
          <a:ext cx="7056784" cy="741680"/>
        </p:xfrm>
        <a:graphic>
          <a:graphicData uri="http://schemas.openxmlformats.org/drawingml/2006/table">
            <a:tbl>
              <a:tblPr firstRow="1" bandRow="1">
                <a:effectLst>
                  <a:reflection blurRad="6350" stA="50000" endA="300" endPos="38500" dist="50800" dir="5400000" sy="-100000" algn="bl" rotWithShape="0"/>
                </a:effectLst>
                <a:tableStyleId>{21E4AEA4-8DFA-4A89-87EB-49C32662AFE0}</a:tableStyleId>
              </a:tblPr>
              <a:tblGrid>
                <a:gridCol w="2160239"/>
                <a:gridCol w="1674187"/>
                <a:gridCol w="1566173"/>
                <a:gridCol w="165618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d-ID" sz="1600" dirty="0" smtClean="0"/>
                        <a:t>Status sampai dengan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dirty="0" smtClean="0"/>
                        <a:t>Jumlah pelapor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dirty="0" smtClean="0"/>
                        <a:t>Sudah melapor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dirty="0" smtClean="0"/>
                        <a:t>Belum</a:t>
                      </a:r>
                      <a:r>
                        <a:rPr lang="id-ID" sz="1600" baseline="0" dirty="0" smtClean="0"/>
                        <a:t> melapor</a:t>
                      </a:r>
                      <a:endParaRPr lang="en-US" sz="16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d-ID" sz="1600" dirty="0" smtClean="0"/>
                        <a:t>27 Januari</a:t>
                      </a:r>
                      <a:r>
                        <a:rPr lang="id-ID" sz="1600" baseline="0" dirty="0" smtClean="0"/>
                        <a:t> 2014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dirty="0" smtClean="0"/>
                        <a:t>99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dirty="0" smtClean="0"/>
                        <a:t>78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dirty="0" smtClean="0">
                          <a:solidFill>
                            <a:schemeClr val="tx1"/>
                          </a:solidFill>
                        </a:rPr>
                        <a:t>21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itle 1"/>
          <p:cNvSpPr txBox="1">
            <a:spLocks/>
          </p:cNvSpPr>
          <p:nvPr/>
        </p:nvSpPr>
        <p:spPr>
          <a:xfrm>
            <a:off x="114050" y="1124744"/>
            <a:ext cx="7986342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d-ID" sz="2400" dirty="0" smtClean="0"/>
              <a:t>Kontraktor Migas yang melapor</a:t>
            </a:r>
            <a:endParaRPr lang="id-ID" sz="2400" dirty="0" smtClean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07504" y="2506964"/>
            <a:ext cx="7986342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d-ID" sz="2400" dirty="0" smtClean="0"/>
              <a:t>Operator</a:t>
            </a:r>
            <a:endParaRPr lang="id-ID" sz="2400" dirty="0" smtClean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07504" y="4005064"/>
            <a:ext cx="7986342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d-ID" sz="2400" dirty="0" smtClean="0"/>
              <a:t>Non Operator</a:t>
            </a:r>
            <a:endParaRPr lang="id-ID" sz="2400" dirty="0" smtClean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7043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3845</TotalTime>
  <Words>2202</Words>
  <Application>Microsoft Office PowerPoint</Application>
  <PresentationFormat>On-screen Show (4:3)</PresentationFormat>
  <Paragraphs>877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REKONSILIASI EITI PERIODE 2010 &amp; 2011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2010-2011</vt:lpstr>
      <vt:lpstr>Perusahaan Sample yang belum menyampaikan laporan</vt:lpstr>
      <vt:lpstr>Perusahaan Sample yang belum menyampaikan laporan</vt:lpstr>
      <vt:lpstr>Lembar Otorisasi Pajak</vt:lpstr>
      <vt:lpstr>Status Rekonsiliasi Royalti dan PHT </vt:lpstr>
      <vt:lpstr>PowerPoint Presentation</vt:lpstr>
      <vt:lpstr>Status Rekonsiliasi Royalti dan PHT - Figures (per 27/1/14)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sony</dc:creator>
  <cp:lastModifiedBy>M. Tri Wicaksono</cp:lastModifiedBy>
  <cp:revision>161</cp:revision>
  <dcterms:created xsi:type="dcterms:W3CDTF">2013-01-23T02:11:00Z</dcterms:created>
  <dcterms:modified xsi:type="dcterms:W3CDTF">2014-01-27T15:43:46Z</dcterms:modified>
</cp:coreProperties>
</file>