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80" r:id="rId3"/>
    <p:sldId id="292" r:id="rId4"/>
    <p:sldId id="309" r:id="rId5"/>
    <p:sldId id="306" r:id="rId6"/>
    <p:sldId id="310" r:id="rId7"/>
    <p:sldId id="311" r:id="rId8"/>
    <p:sldId id="312" r:id="rId9"/>
    <p:sldId id="303" r:id="rId10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ED0"/>
    <a:srgbClr val="181848"/>
    <a:srgbClr val="007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90" d="100"/>
          <a:sy n="90" d="100"/>
        </p:scale>
        <p:origin x="-82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6" d="100"/>
          <a:sy n="36" d="100"/>
        </p:scale>
        <p:origin x="-2136" y="-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63" y="0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8514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8" tIns="45354" rIns="90708" bIns="4535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63" y="9378514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8" tIns="45354" rIns="90708" bIns="4535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C45EE81-9EAF-40C2-8DAA-2A3B052BF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t" anchorCtr="0" compatLnSpc="1">
            <a:prstTxWarp prst="textNoShape">
              <a:avLst/>
            </a:prstTxWarp>
          </a:bodyPr>
          <a:lstStyle>
            <a:lvl1pPr defTabSz="92440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63" y="0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t" anchorCtr="0" compatLnSpc="1">
            <a:prstTxWarp prst="textNoShape">
              <a:avLst/>
            </a:prstTxWarp>
          </a:bodyPr>
          <a:lstStyle>
            <a:lvl1pPr algn="r" defTabSz="92440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4" y="4690944"/>
            <a:ext cx="5436909" cy="444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8514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b" anchorCtr="0" compatLnSpc="1">
            <a:prstTxWarp prst="textNoShape">
              <a:avLst/>
            </a:prstTxWarp>
          </a:bodyPr>
          <a:lstStyle>
            <a:lvl1pPr defTabSz="92440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63" y="9378514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b" anchorCtr="0" compatLnSpc="1">
            <a:prstTxWarp prst="textNoShape">
              <a:avLst/>
            </a:prstTxWarp>
          </a:bodyPr>
          <a:lstStyle>
            <a:lvl1pPr algn="r" defTabSz="924408">
              <a:defRPr sz="1200"/>
            </a:lvl1pPr>
          </a:lstStyle>
          <a:p>
            <a:pPr>
              <a:defRPr/>
            </a:pPr>
            <a:fld id="{2499E9C8-EE2C-4676-82CB-759CA91F9C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2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0BB0F-A1B1-4337-8260-E4B4410B0D8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d-ID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2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5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2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3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5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3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4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5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4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5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5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5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6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5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6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9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5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9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9A6B8-C9E4-44A7-8668-B3B1F9B35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431EC-55A0-4363-B08C-041C47FC78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FD7BA-2051-4CE1-8116-D7332BC82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1822D-6E3A-4092-A525-49A00AFD4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5F282-5BF8-4470-A6E0-F5F65AA96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1781E-376D-40A3-896C-FA8F77A7B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F49B4-D3AA-4140-A7F9-7BB7C2BCF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60E49-B5E5-4584-B493-9A3A40D4A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4D1B9-F89E-4A35-B0A2-9CEDA7BDE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4059-F6A9-4245-8495-DAC4C3ECA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F82C6-F3C7-4063-B5E1-E67A729AA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B578B67-2E31-46CE-A564-502829623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07504" y="1828800"/>
            <a:ext cx="8856984" cy="2819400"/>
            <a:chOff x="0" y="1008"/>
            <a:chExt cx="5760" cy="1296"/>
          </a:xfrm>
        </p:grpSpPr>
        <p:sp>
          <p:nvSpPr>
            <p:cNvPr id="2054" name="Rectangle 3"/>
            <p:cNvSpPr>
              <a:spLocks noChangeArrowheads="1"/>
            </p:cNvSpPr>
            <p:nvPr/>
          </p:nvSpPr>
          <p:spPr bwMode="auto">
            <a:xfrm>
              <a:off x="4704" y="1008"/>
              <a:ext cx="576" cy="1296"/>
            </a:xfrm>
            <a:prstGeom prst="rect">
              <a:avLst/>
            </a:prstGeom>
            <a:solidFill>
              <a:srgbClr val="BFE9F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55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512" cy="1296"/>
            </a:xfrm>
            <a:prstGeom prst="rect">
              <a:avLst/>
            </a:prstGeom>
            <a:solidFill>
              <a:srgbClr val="0050AA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id-ID" sz="2600" dirty="0" smtClean="0"/>
                <a:t> </a:t>
              </a:r>
              <a:endParaRPr lang="id-ID" sz="2600" dirty="0"/>
            </a:p>
          </p:txBody>
        </p:sp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5088" y="1008"/>
              <a:ext cx="96" cy="1296"/>
            </a:xfrm>
            <a:prstGeom prst="rect">
              <a:avLst/>
            </a:prstGeom>
            <a:solidFill>
              <a:srgbClr val="0050AA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432" y="1008"/>
              <a:ext cx="144" cy="1296"/>
            </a:xfrm>
            <a:prstGeom prst="rect">
              <a:avLst/>
            </a:prstGeom>
            <a:solidFill>
              <a:srgbClr val="009DD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0" y="1008"/>
              <a:ext cx="384" cy="129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5328" y="1008"/>
              <a:ext cx="432" cy="1296"/>
            </a:xfrm>
            <a:prstGeom prst="rect">
              <a:avLst/>
            </a:prstGeom>
            <a:solidFill>
              <a:srgbClr val="009DD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528" y="1008"/>
              <a:ext cx="4560" cy="1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indent="365125" algn="ctr">
                <a:lnSpc>
                  <a:spcPct val="150000"/>
                </a:lnSpc>
              </a:pPr>
              <a:endParaRPr lang="id-ID" sz="2600" b="1" dirty="0" smtClean="0">
                <a:solidFill>
                  <a:schemeClr val="bg1"/>
                </a:solidFill>
                <a:latin typeface="Lucida Sans" pitchFamily="34" charset="0"/>
              </a:endParaRPr>
            </a:p>
            <a:p>
              <a:pPr indent="365125" algn="ctr">
                <a:lnSpc>
                  <a:spcPct val="150000"/>
                </a:lnSpc>
              </a:pPr>
              <a:r>
                <a:rPr lang="id-ID" sz="2600" b="1" dirty="0" smtClean="0">
                  <a:solidFill>
                    <a:schemeClr val="bg1"/>
                  </a:solidFill>
                  <a:latin typeface="Lucida Sans" pitchFamily="34" charset="0"/>
                </a:rPr>
                <a:t>PERKEMBANGAN PELAKSANAAN TRANSPARANSI INDUSTRI EKSTRAKTIF </a:t>
              </a:r>
            </a:p>
            <a:p>
              <a:pPr indent="365125" algn="ctr">
                <a:lnSpc>
                  <a:spcPct val="150000"/>
                </a:lnSpc>
              </a:pPr>
              <a:r>
                <a:rPr lang="id-ID" sz="2600" b="1" dirty="0" smtClean="0">
                  <a:solidFill>
                    <a:schemeClr val="bg1"/>
                  </a:solidFill>
                  <a:latin typeface="Lucida Sans" pitchFamily="34" charset="0"/>
                </a:rPr>
                <a:t>EITI INDONESIA </a:t>
              </a:r>
              <a:endParaRPr lang="en-US" sz="2600" b="1" dirty="0" smtClean="0">
                <a:solidFill>
                  <a:schemeClr val="bg1"/>
                </a:solidFill>
                <a:latin typeface="Lucida Sans" pitchFamily="34" charset="0"/>
              </a:endParaRPr>
            </a:p>
          </p:txBody>
        </p:sp>
      </p:grpSp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457200" y="4495800"/>
            <a:ext cx="83820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en-US" sz="2200" b="1" dirty="0">
              <a:latin typeface="Tahoma" pitchFamily="34" charset="0"/>
            </a:endParaRPr>
          </a:p>
          <a:p>
            <a:pPr marL="342900" indent="-342900" algn="ctr">
              <a:spcBef>
                <a:spcPts val="0"/>
              </a:spcBef>
            </a:pPr>
            <a:r>
              <a:rPr lang="en-US" sz="2200" b="1" dirty="0" err="1" smtClean="0">
                <a:latin typeface="Tahoma" pitchFamily="34" charset="0"/>
              </a:rPr>
              <a:t>Rapat</a:t>
            </a:r>
            <a:r>
              <a:rPr lang="en-US" sz="2200" b="1" dirty="0" smtClean="0">
                <a:latin typeface="Tahoma" pitchFamily="34" charset="0"/>
              </a:rPr>
              <a:t> </a:t>
            </a:r>
            <a:r>
              <a:rPr lang="id-ID" sz="2200" b="1" dirty="0" smtClean="0">
                <a:latin typeface="Tahoma" pitchFamily="34" charset="0"/>
              </a:rPr>
              <a:t>Tim Pelaksana</a:t>
            </a:r>
          </a:p>
          <a:p>
            <a:pPr marL="342900" indent="-342900" algn="ctr">
              <a:spcBef>
                <a:spcPts val="0"/>
              </a:spcBef>
            </a:pPr>
            <a:r>
              <a:rPr lang="id-ID" sz="2200" b="1" dirty="0" smtClean="0">
                <a:latin typeface="Tahoma" pitchFamily="34" charset="0"/>
              </a:rPr>
              <a:t>Transparansi Industri Ekstraktif </a:t>
            </a:r>
            <a:endParaRPr lang="en-US" sz="2200" b="1" dirty="0">
              <a:latin typeface="Tahoma" pitchFamily="34" charset="0"/>
            </a:endParaRPr>
          </a:p>
          <a:p>
            <a:pPr marL="342900" indent="-342900" algn="ctr">
              <a:spcBef>
                <a:spcPts val="0"/>
              </a:spcBef>
            </a:pPr>
            <a:r>
              <a:rPr lang="en-US" sz="2200" b="1" dirty="0" smtClean="0">
                <a:latin typeface="Tahoma" pitchFamily="34" charset="0"/>
              </a:rPr>
              <a:t>Jakarta,</a:t>
            </a:r>
            <a:r>
              <a:rPr lang="id-ID" sz="2200" b="1" dirty="0" smtClean="0">
                <a:latin typeface="Tahoma" pitchFamily="34" charset="0"/>
              </a:rPr>
              <a:t> </a:t>
            </a:r>
            <a:r>
              <a:rPr lang="en-US" sz="2200" b="1" dirty="0" smtClean="0">
                <a:latin typeface="Tahoma" pitchFamily="34" charset="0"/>
              </a:rPr>
              <a:t>28 </a:t>
            </a:r>
            <a:r>
              <a:rPr lang="en-US" sz="2200" b="1" dirty="0" err="1" smtClean="0">
                <a:latin typeface="Tahoma" pitchFamily="34" charset="0"/>
              </a:rPr>
              <a:t>Januari</a:t>
            </a:r>
            <a:r>
              <a:rPr lang="en-US" sz="2200" b="1" dirty="0" smtClean="0">
                <a:latin typeface="Tahoma" pitchFamily="34" charset="0"/>
              </a:rPr>
              <a:t> 20</a:t>
            </a:r>
            <a:r>
              <a:rPr lang="id-ID" sz="2200" b="1" dirty="0" smtClean="0">
                <a:latin typeface="Tahoma" pitchFamily="34" charset="0"/>
              </a:rPr>
              <a:t>1</a:t>
            </a:r>
            <a:r>
              <a:rPr lang="en-US" sz="2200" b="1" dirty="0" smtClean="0">
                <a:latin typeface="Tahoma" pitchFamily="34" charset="0"/>
              </a:rPr>
              <a:t>4</a:t>
            </a:r>
            <a:endParaRPr lang="en-US" sz="2200" b="1" i="1" dirty="0">
              <a:latin typeface="Tahoma" pitchFamily="34" charset="0"/>
            </a:endParaRPr>
          </a:p>
        </p:txBody>
      </p:sp>
      <p:sp>
        <p:nvSpPr>
          <p:cNvPr id="2052" name="Text Box 11"/>
          <p:cNvSpPr txBox="1">
            <a:spLocks noChangeArrowheads="1"/>
          </p:cNvSpPr>
          <p:nvPr/>
        </p:nvSpPr>
        <p:spPr bwMode="auto">
          <a:xfrm>
            <a:off x="304800" y="1066800"/>
            <a:ext cx="8382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Tahoma" pitchFamily="34" charset="0"/>
              </a:rPr>
              <a:t>KEMENTERIAN KOORDINATOR BIDANG PEREKONOMIAN</a:t>
            </a:r>
          </a:p>
        </p:txBody>
      </p:sp>
      <p:pic>
        <p:nvPicPr>
          <p:cNvPr id="2053" name="Picture 12" descr="garud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50" y="17145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642910" y="2071678"/>
            <a:ext cx="8153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r>
              <a:rPr lang="id-ID" sz="2800" b="1" dirty="0" smtClean="0">
                <a:latin typeface="+mj-lt"/>
              </a:rPr>
              <a:t>Agenda Pembahasan:</a:t>
            </a:r>
          </a:p>
          <a:p>
            <a:pPr marL="438150" indent="-438150">
              <a:buAutoNum type="arabicPeriod"/>
            </a:pPr>
            <a:r>
              <a:rPr lang="en-US" sz="2800" dirty="0" err="1" smtClean="0">
                <a:latin typeface="+mj-lt"/>
              </a:rPr>
              <a:t>Revisi</a:t>
            </a:r>
            <a:r>
              <a:rPr lang="en-US" sz="2800" dirty="0" smtClean="0">
                <a:latin typeface="+mj-lt"/>
              </a:rPr>
              <a:t> r</a:t>
            </a:r>
            <a:r>
              <a:rPr lang="id-ID" sz="2800" dirty="0" smtClean="0">
                <a:latin typeface="+mj-lt"/>
              </a:rPr>
              <a:t>uang lingkup pelaporan</a:t>
            </a:r>
            <a:r>
              <a:rPr lang="en-US" sz="2800" dirty="0" smtClean="0">
                <a:latin typeface="+mj-lt"/>
              </a:rPr>
              <a:t> 2010-2011 </a:t>
            </a:r>
            <a:r>
              <a:rPr lang="en-US" sz="2800" dirty="0" err="1" smtClean="0">
                <a:latin typeface="+mj-lt"/>
              </a:rPr>
              <a:t>sektor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pertambangan</a:t>
            </a:r>
            <a:endParaRPr lang="id-ID" sz="2800" dirty="0" smtClean="0">
              <a:latin typeface="+mj-lt"/>
            </a:endParaRPr>
          </a:p>
          <a:p>
            <a:pPr marL="438150" indent="-438150">
              <a:buFont typeface="+mj-lt"/>
              <a:buAutoNum type="arabicPeriod"/>
            </a:pPr>
            <a:r>
              <a:rPr lang="en-US" sz="2800" dirty="0" err="1" smtClean="0">
                <a:latin typeface="+mj-lt"/>
              </a:rPr>
              <a:t>Laporan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awal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pekerjaan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Rekonsiliator</a:t>
            </a:r>
            <a:endParaRPr lang="id-ID" sz="2800" dirty="0" smtClean="0">
              <a:latin typeface="+mj-lt"/>
            </a:endParaRPr>
          </a:p>
          <a:p>
            <a:pPr marL="438150" indent="-438150">
              <a:buFont typeface="+mj-lt"/>
              <a:buAutoNum type="arabicPeriod"/>
            </a:pPr>
            <a:r>
              <a:rPr lang="en-US" sz="2800" dirty="0" err="1" smtClean="0">
                <a:latin typeface="+mj-lt"/>
              </a:rPr>
              <a:t>Rencana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kegiatan</a:t>
            </a:r>
            <a:r>
              <a:rPr lang="en-US" sz="2800" dirty="0" smtClean="0">
                <a:latin typeface="+mj-lt"/>
              </a:rPr>
              <a:t> Tim </a:t>
            </a:r>
            <a:r>
              <a:rPr lang="en-US" sz="2800" dirty="0" err="1" smtClean="0">
                <a:latin typeface="+mj-lt"/>
              </a:rPr>
              <a:t>Pelaksana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Transparansi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Industri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Ekstraktif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selama</a:t>
            </a:r>
            <a:r>
              <a:rPr lang="en-US" sz="2800" dirty="0" smtClean="0">
                <a:latin typeface="+mj-lt"/>
              </a:rPr>
              <a:t> 2014</a:t>
            </a:r>
            <a:endParaRPr lang="id-ID" sz="2800" dirty="0" smtClean="0">
              <a:latin typeface="+mj-lt"/>
            </a:endParaRPr>
          </a:p>
          <a:p>
            <a:pPr marL="1200150" lvl="1" indent="-742950">
              <a:buFont typeface="+mj-lt"/>
              <a:buAutoNum type="arabicPeriod"/>
            </a:pPr>
            <a:endParaRPr lang="id-ID" sz="2800" dirty="0" smtClean="0">
              <a:latin typeface="+mj-lt"/>
            </a:endParaRPr>
          </a:p>
          <a:p>
            <a:pPr marL="1200150" lvl="1" indent="-742950">
              <a:buFont typeface="+mj-lt"/>
              <a:buAutoNum type="arabicPeriod"/>
            </a:pPr>
            <a:endParaRPr lang="id-ID" sz="2800" dirty="0" smtClean="0">
              <a:latin typeface="+mj-lt"/>
            </a:endParaRPr>
          </a:p>
          <a:p>
            <a:pPr marL="742950" indent="-742950">
              <a:buAutoNum type="arabicPeriod"/>
            </a:pPr>
            <a:endParaRPr lang="id-ID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6" name="Rectangle 35"/>
          <p:cNvSpPr/>
          <p:nvPr/>
        </p:nvSpPr>
        <p:spPr>
          <a:xfrm>
            <a:off x="500034" y="1357298"/>
            <a:ext cx="85011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455613">
              <a:buFont typeface="Arial" pitchFamily="34" charset="0"/>
              <a:buChar char="•"/>
            </a:pPr>
            <a:r>
              <a:rPr lang="id-ID" sz="2200" dirty="0" smtClean="0">
                <a:latin typeface="+mj-lt"/>
              </a:rPr>
              <a:t>Peninjauan atas jumlah perusahaan yang wajib direkonsiliasi. Perusahaan sebagaimana yang dimuat dalam dokumen yang dibagikan. </a:t>
            </a: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r>
              <a:rPr lang="en-US" sz="2200" dirty="0" err="1" smtClean="0"/>
              <a:t>Penetapan</a:t>
            </a:r>
            <a:r>
              <a:rPr lang="en-US" sz="2200" dirty="0" smtClean="0"/>
              <a:t> </a:t>
            </a:r>
            <a:r>
              <a:rPr lang="en-US" sz="2200" dirty="0" err="1" smtClean="0"/>
              <a:t>materialitas</a:t>
            </a:r>
            <a:r>
              <a:rPr lang="en-US" sz="2200" dirty="0" smtClean="0"/>
              <a:t> </a:t>
            </a:r>
            <a:r>
              <a:rPr lang="en-US" sz="2200" dirty="0" err="1" smtClean="0"/>
              <a:t>perusahaan</a:t>
            </a:r>
            <a:r>
              <a:rPr lang="en-US" sz="2200" dirty="0" smtClean="0"/>
              <a:t> yang </a:t>
            </a:r>
            <a:r>
              <a:rPr lang="en-US" sz="2200" dirty="0" err="1" smtClean="0"/>
              <a:t>masuk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tahun</a:t>
            </a:r>
            <a:r>
              <a:rPr lang="en-US" sz="2200" dirty="0" smtClean="0"/>
              <a:t> 2010 </a:t>
            </a:r>
            <a:r>
              <a:rPr lang="en-US" sz="2200" dirty="0" err="1" smtClean="0"/>
              <a:t>dan</a:t>
            </a:r>
            <a:r>
              <a:rPr lang="en-US" sz="2200" dirty="0" smtClean="0"/>
              <a:t> 2011 :</a:t>
            </a:r>
            <a:endParaRPr lang="en-GB" sz="2200" dirty="0" smtClean="0"/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173037"/>
            <a:endParaRPr lang="id-ID" sz="2200" dirty="0" smtClean="0">
              <a:latin typeface="+mj-lt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214290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438150" indent="-438150">
              <a:buAutoNum type="arabicPeriod"/>
            </a:pPr>
            <a:r>
              <a:rPr lang="en-US" sz="2800" b="1" dirty="0" err="1" smtClean="0"/>
              <a:t>Revisi</a:t>
            </a:r>
            <a:r>
              <a:rPr lang="en-US" sz="2800" b="1" dirty="0" smtClean="0"/>
              <a:t> r</a:t>
            </a:r>
            <a:r>
              <a:rPr lang="id-ID" sz="2800" b="1" dirty="0" smtClean="0"/>
              <a:t>uang lingkup pelaporan</a:t>
            </a:r>
            <a:r>
              <a:rPr lang="en-US" sz="2800" b="1" dirty="0" smtClean="0"/>
              <a:t> 2010-2011 </a:t>
            </a:r>
            <a:r>
              <a:rPr lang="en-US" sz="2800" b="1" dirty="0" err="1" smtClean="0"/>
              <a:t>sektor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pertambangan</a:t>
            </a:r>
            <a:endParaRPr lang="id-ID" sz="2800" b="1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57224" y="3286124"/>
          <a:ext cx="7572427" cy="1428760"/>
        </p:xfrm>
        <a:graphic>
          <a:graphicData uri="http://schemas.openxmlformats.org/drawingml/2006/table">
            <a:tbl>
              <a:tblPr/>
              <a:tblGrid>
                <a:gridCol w="3429024"/>
                <a:gridCol w="2536812"/>
                <a:gridCol w="1606591"/>
              </a:tblGrid>
              <a:tr h="1085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Jumlah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perusahaan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secara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kumulatif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memberikan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70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persen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kontribusi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sektor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 smtClean="0">
                          <a:latin typeface="+mj-lt"/>
                          <a:ea typeface="Calibri"/>
                          <a:cs typeface="Times New Roman"/>
                        </a:rPr>
                        <a:t>tambang</a:t>
                      </a: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1400" b="1" dirty="0" err="1" smtClean="0">
                          <a:latin typeface="+mj-lt"/>
                          <a:ea typeface="Calibri"/>
                          <a:cs typeface="Times New Roman"/>
                        </a:rPr>
                        <a:t>pajak</a:t>
                      </a: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 &amp; non-</a:t>
                      </a:r>
                      <a:r>
                        <a:rPr lang="en-US" sz="1400" b="1" dirty="0" err="1" smtClean="0">
                          <a:latin typeface="+mj-lt"/>
                          <a:ea typeface="Calibri"/>
                          <a:cs typeface="Times New Roman"/>
                        </a:rPr>
                        <a:t>pajak</a:t>
                      </a: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tahun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2009</a:t>
                      </a:r>
                      <a:endParaRPr lang="en-GB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Perusahaan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baru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tahun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2010 yang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membayar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royalty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atas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2,5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juta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dolar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AS </a:t>
                      </a:r>
                      <a:endParaRPr lang="en-GB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Total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perusahaan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laporan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tahun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2010 </a:t>
                      </a:r>
                      <a:endParaRPr lang="en-GB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+mj-lt"/>
                          <a:ea typeface="Calibri"/>
                          <a:cs typeface="Times New Roman"/>
                        </a:rPr>
                        <a:t>39</a:t>
                      </a:r>
                      <a:endParaRPr lang="en-GB" sz="1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+mj-lt"/>
                          <a:ea typeface="Calibri"/>
                          <a:cs typeface="Times New Roman"/>
                        </a:rPr>
                        <a:t>14</a:t>
                      </a:r>
                      <a:endParaRPr lang="en-GB" sz="1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+mj-lt"/>
                          <a:ea typeface="Calibri"/>
                          <a:cs typeface="Times New Roman"/>
                        </a:rPr>
                        <a:t>53</a:t>
                      </a:r>
                      <a:endParaRPr lang="en-GB" sz="1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57224" y="4929198"/>
          <a:ext cx="7572428" cy="1303744"/>
        </p:xfrm>
        <a:graphic>
          <a:graphicData uri="http://schemas.openxmlformats.org/drawingml/2006/table">
            <a:tbl>
              <a:tblPr/>
              <a:tblGrid>
                <a:gridCol w="2640189"/>
                <a:gridCol w="3098437"/>
                <a:gridCol w="1833802"/>
              </a:tblGrid>
              <a:tr h="857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Jumlah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perusahaan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yang material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laporan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tahun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2010 </a:t>
                      </a:r>
                      <a:endParaRPr lang="en-GB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Perusahaan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baru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tahun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2010 yang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membayar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royalty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atas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2,5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juta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j-lt"/>
                          <a:ea typeface="Calibri"/>
                          <a:cs typeface="Times New Roman"/>
                        </a:rPr>
                        <a:t>dolar</a:t>
                      </a:r>
                      <a:r>
                        <a:rPr lang="en-US" sz="1400" b="1" dirty="0">
                          <a:latin typeface="+mj-lt"/>
                          <a:ea typeface="Calibri"/>
                          <a:cs typeface="Times New Roman"/>
                        </a:rPr>
                        <a:t> AS </a:t>
                      </a:r>
                      <a:endParaRPr lang="en-GB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400" b="1">
                          <a:latin typeface="+mj-lt"/>
                          <a:ea typeface="Calibri"/>
                          <a:cs typeface="Times New Roman"/>
                        </a:rPr>
                        <a:t>Total perusahaan untuk laporan tahun 2010 </a:t>
                      </a:r>
                      <a:endParaRPr lang="en-GB" sz="14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+mj-lt"/>
                          <a:ea typeface="Calibri"/>
                          <a:cs typeface="Times New Roman"/>
                        </a:rPr>
                        <a:t>53</a:t>
                      </a:r>
                      <a:endParaRPr lang="en-GB" sz="1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+mj-lt"/>
                          <a:ea typeface="Calibri"/>
                          <a:cs typeface="Times New Roman"/>
                        </a:rPr>
                        <a:t>30</a:t>
                      </a:r>
                      <a:endParaRPr lang="en-GB" sz="1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+mj-lt"/>
                          <a:ea typeface="Calibri"/>
                          <a:cs typeface="Times New Roman"/>
                        </a:rPr>
                        <a:t>83</a:t>
                      </a:r>
                      <a:endParaRPr lang="en-GB" sz="1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8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85786" y="1428736"/>
            <a:ext cx="793908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3200" b="1" dirty="0">
                <a:latin typeface="+mj-lt"/>
              </a:rPr>
              <a:t>2</a:t>
            </a:r>
            <a:r>
              <a:rPr lang="id-ID" sz="3200" b="1" dirty="0" smtClean="0">
                <a:latin typeface="+mj-lt"/>
              </a:rPr>
              <a:t>. </a:t>
            </a:r>
            <a:r>
              <a:rPr lang="en-US" sz="3200" b="1" dirty="0" err="1" smtClean="0">
                <a:latin typeface="+mj-lt"/>
              </a:rPr>
              <a:t>Presentasi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Laporan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Awal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Pekerjaan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Rekonsiliator</a:t>
            </a:r>
            <a:endParaRPr lang="id-ID" sz="3200" b="1" dirty="0" smtClean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14348" y="2857496"/>
            <a:ext cx="81248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455613">
              <a:buFont typeface="Arial" pitchFamily="34" charset="0"/>
              <a:buChar char="•"/>
            </a:pPr>
            <a:r>
              <a:rPr lang="en-US" sz="2200" dirty="0" smtClean="0">
                <a:latin typeface="+mj-lt"/>
              </a:rPr>
              <a:t>(</a:t>
            </a:r>
            <a:r>
              <a:rPr lang="en-US" sz="2200" dirty="0" err="1" smtClean="0">
                <a:latin typeface="+mj-lt"/>
              </a:rPr>
              <a:t>materi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dapat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dilihat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pada</a:t>
            </a:r>
            <a:r>
              <a:rPr lang="en-US" sz="2200" dirty="0" smtClean="0">
                <a:latin typeface="+mj-lt"/>
              </a:rPr>
              <a:t> handout)</a:t>
            </a:r>
            <a:endParaRPr lang="id-ID" sz="2200" dirty="0" smtClean="0">
              <a:latin typeface="+mj-lt"/>
            </a:endParaRPr>
          </a:p>
          <a:p>
            <a:pPr marL="173037"/>
            <a:endParaRPr lang="id-ID" sz="2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68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623944" y="681818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2800" b="1" dirty="0" smtClean="0">
                <a:latin typeface="+mj-lt"/>
              </a:rPr>
              <a:t>3. </a:t>
            </a:r>
            <a:r>
              <a:rPr lang="en-US" sz="2800" b="1" dirty="0" err="1" smtClean="0"/>
              <a:t>Rencana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kegiatan</a:t>
            </a:r>
            <a:r>
              <a:rPr lang="en-US" sz="2800" b="1" dirty="0" smtClean="0"/>
              <a:t> Tim </a:t>
            </a:r>
            <a:r>
              <a:rPr lang="en-US" sz="2800" b="1" dirty="0" err="1" smtClean="0"/>
              <a:t>Pelaksana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Transparansi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Industri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Ekstraktif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selama</a:t>
            </a:r>
            <a:r>
              <a:rPr lang="en-US" sz="2800" b="1" dirty="0" smtClean="0"/>
              <a:t> 2014</a:t>
            </a:r>
            <a:endParaRPr lang="id-ID" sz="2800" b="1" dirty="0"/>
          </a:p>
          <a:p>
            <a:pPr marL="361950" indent="-361950"/>
            <a:r>
              <a:rPr lang="id-ID" sz="2800" b="1" dirty="0" smtClean="0">
                <a:latin typeface="+mj-lt"/>
              </a:rPr>
              <a:t> 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36800" y="1772816"/>
            <a:ext cx="85276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5937" indent="-342900">
              <a:buFont typeface="Arial" pitchFamily="34" charset="0"/>
              <a:buChar char="•"/>
            </a:pPr>
            <a:r>
              <a:rPr lang="en-US" sz="2100" dirty="0" err="1" smtClean="0">
                <a:latin typeface="+mj-lt"/>
              </a:rPr>
              <a:t>Laporan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Kedua</a:t>
            </a:r>
            <a:r>
              <a:rPr lang="en-US" sz="2100" dirty="0" smtClean="0">
                <a:latin typeface="+mj-lt"/>
              </a:rPr>
              <a:t> (2010-2011) </a:t>
            </a:r>
            <a:r>
              <a:rPr lang="en-US" sz="2100" dirty="0" err="1" smtClean="0">
                <a:latin typeface="+mj-lt"/>
              </a:rPr>
              <a:t>harus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diterbitkan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maksimal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Juni</a:t>
            </a:r>
            <a:r>
              <a:rPr lang="en-US" sz="2100" dirty="0" smtClean="0">
                <a:latin typeface="+mj-lt"/>
              </a:rPr>
              <a:t> 2014</a:t>
            </a:r>
          </a:p>
          <a:p>
            <a:pPr marL="515937" indent="-342900">
              <a:buFont typeface="Arial" pitchFamily="34" charset="0"/>
              <a:buChar char="•"/>
            </a:pPr>
            <a:r>
              <a:rPr lang="en-US" sz="2100" dirty="0" err="1" smtClean="0">
                <a:latin typeface="+mj-lt"/>
              </a:rPr>
              <a:t>Laporan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Ketiga</a:t>
            </a:r>
            <a:r>
              <a:rPr lang="en-US" sz="2100" dirty="0" smtClean="0">
                <a:latin typeface="+mj-lt"/>
              </a:rPr>
              <a:t> (2012) </a:t>
            </a:r>
            <a:r>
              <a:rPr lang="en-US" sz="2100" dirty="0" err="1" smtClean="0">
                <a:latin typeface="+mj-lt"/>
              </a:rPr>
              <a:t>diterbitkan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maksimal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Desember</a:t>
            </a:r>
            <a:r>
              <a:rPr lang="en-US" sz="2100" dirty="0" smtClean="0">
                <a:latin typeface="+mj-lt"/>
              </a:rPr>
              <a:t> 2014</a:t>
            </a:r>
          </a:p>
          <a:p>
            <a:pPr marL="515937" indent="-342900">
              <a:buFont typeface="Arial" pitchFamily="34" charset="0"/>
              <a:buChar char="•"/>
            </a:pPr>
            <a:r>
              <a:rPr lang="en-US" sz="2100" dirty="0" err="1" smtClean="0">
                <a:latin typeface="+mj-lt"/>
              </a:rPr>
              <a:t>Kegiatan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utama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yaitu</a:t>
            </a:r>
            <a:r>
              <a:rPr lang="en-US" sz="2100" dirty="0" smtClean="0">
                <a:latin typeface="+mj-lt"/>
              </a:rPr>
              <a:t>:</a:t>
            </a:r>
          </a:p>
          <a:p>
            <a:pPr marL="973137" lvl="1" indent="-342900">
              <a:buFont typeface="Wingdings" pitchFamily="2" charset="2"/>
              <a:buChar char="q"/>
            </a:pPr>
            <a:r>
              <a:rPr lang="en-US" sz="2100" dirty="0" err="1" smtClean="0">
                <a:latin typeface="+mj-lt"/>
              </a:rPr>
              <a:t>Pelaporan</a:t>
            </a:r>
            <a:r>
              <a:rPr lang="en-US" sz="2100" dirty="0" smtClean="0">
                <a:latin typeface="+mj-lt"/>
              </a:rPr>
              <a:t> EITI Indonesia </a:t>
            </a:r>
            <a:r>
              <a:rPr lang="en-US" sz="2100" dirty="0" err="1" smtClean="0">
                <a:latin typeface="+mj-lt"/>
              </a:rPr>
              <a:t>tahun</a:t>
            </a:r>
            <a:r>
              <a:rPr lang="en-US" sz="2100" dirty="0" smtClean="0">
                <a:latin typeface="+mj-lt"/>
              </a:rPr>
              <a:t> 2010-2011 </a:t>
            </a:r>
            <a:r>
              <a:rPr lang="en-US" sz="2100" dirty="0" err="1" smtClean="0">
                <a:latin typeface="+mj-lt"/>
              </a:rPr>
              <a:t>dan</a:t>
            </a:r>
            <a:r>
              <a:rPr lang="en-US" sz="2100" dirty="0" smtClean="0">
                <a:latin typeface="+mj-lt"/>
              </a:rPr>
              <a:t> 2012</a:t>
            </a:r>
          </a:p>
          <a:p>
            <a:pPr marL="973137" lvl="1" indent="-342900">
              <a:buFont typeface="Wingdings" pitchFamily="2" charset="2"/>
              <a:buChar char="q"/>
            </a:pPr>
            <a:r>
              <a:rPr lang="en-US" sz="2100" dirty="0" err="1" smtClean="0">
                <a:latin typeface="+mj-lt"/>
              </a:rPr>
              <a:t>Sosialisasi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dan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i="1" dirty="0" smtClean="0">
                <a:latin typeface="+mj-lt"/>
              </a:rPr>
              <a:t>capacity building</a:t>
            </a:r>
            <a:r>
              <a:rPr lang="id-ID" sz="2100" dirty="0">
                <a:latin typeface="+mj-lt"/>
              </a:rPr>
              <a:t> </a:t>
            </a:r>
            <a:r>
              <a:rPr lang="id-ID" sz="2100" dirty="0" smtClean="0">
                <a:latin typeface="+mj-lt"/>
              </a:rPr>
              <a:t>akan dijadwalkan di Jakarta, Makasar, dan Medan. </a:t>
            </a:r>
            <a:endParaRPr lang="en-US" sz="2100" dirty="0" smtClean="0">
              <a:latin typeface="+mj-lt"/>
            </a:endParaRPr>
          </a:p>
          <a:p>
            <a:pPr marL="973137" lvl="1" indent="-342900">
              <a:buFont typeface="Wingdings" pitchFamily="2" charset="2"/>
              <a:buChar char="q"/>
            </a:pPr>
            <a:r>
              <a:rPr lang="en-US" sz="2100" dirty="0" err="1" smtClean="0">
                <a:latin typeface="+mj-lt"/>
              </a:rPr>
              <a:t>Kegiatan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komunikasi</a:t>
            </a:r>
            <a:r>
              <a:rPr lang="id-ID" sz="2100" dirty="0" smtClean="0">
                <a:latin typeface="+mj-lt"/>
              </a:rPr>
              <a:t> : talkshow radio, iklan layanan masyarakat di TV dan radio, iklan dan pengumuman di media cetak, komik, serta bentuk press release, media briefing, dan penerbitan newsletter setiap triwulan</a:t>
            </a:r>
          </a:p>
          <a:p>
            <a:pPr marL="515937" indent="-342900">
              <a:buFont typeface="Arial" pitchFamily="34" charset="0"/>
              <a:buChar char="•"/>
            </a:pPr>
            <a:r>
              <a:rPr lang="id-ID" sz="2100" dirty="0" smtClean="0">
                <a:latin typeface="+mj-lt"/>
              </a:rPr>
              <a:t>Untuk mendukung hal tersebut, Sekretariat akan bekerja sama dengan masing-masing instansi terkait serta berkomunikasi intens dengan Bank Dunia selaku penyandang dana dan EITI Internasional.</a:t>
            </a:r>
            <a:endParaRPr lang="en-US" sz="21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940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85786" y="1500174"/>
            <a:ext cx="7215238" cy="74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r>
              <a:rPr lang="en-US" sz="2800" b="1" dirty="0" err="1" smtClean="0"/>
              <a:t>Rencana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Kerja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Pelaporan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Ketiga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Tahun</a:t>
            </a:r>
            <a:r>
              <a:rPr lang="id-ID" sz="2800" b="1" dirty="0"/>
              <a:t> </a:t>
            </a:r>
            <a:r>
              <a:rPr lang="en-US" sz="2800" b="1" dirty="0" err="1" smtClean="0"/>
              <a:t>Kalender</a:t>
            </a:r>
            <a:r>
              <a:rPr lang="en-US" sz="2800" b="1" dirty="0" smtClean="0"/>
              <a:t> 2012</a:t>
            </a:r>
            <a:endParaRPr lang="id-ID" sz="2800" b="1" dirty="0"/>
          </a:p>
        </p:txBody>
      </p:sp>
      <p:sp>
        <p:nvSpPr>
          <p:cNvPr id="36" name="Rectangle 35"/>
          <p:cNvSpPr/>
          <p:nvPr/>
        </p:nvSpPr>
        <p:spPr>
          <a:xfrm>
            <a:off x="616312" y="2643182"/>
            <a:ext cx="774190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5937" indent="-342900">
              <a:buFont typeface="Arial" pitchFamily="34" charset="0"/>
              <a:buChar char="•"/>
            </a:pPr>
            <a:r>
              <a:rPr lang="en-US" sz="2200" dirty="0" err="1" smtClean="0">
                <a:latin typeface="+mj-lt"/>
              </a:rPr>
              <a:t>Laporan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Ketiga</a:t>
            </a:r>
            <a:r>
              <a:rPr lang="en-US" sz="2200" dirty="0" smtClean="0">
                <a:latin typeface="+mj-lt"/>
              </a:rPr>
              <a:t> (2012) </a:t>
            </a:r>
            <a:r>
              <a:rPr lang="en-US" sz="2200" dirty="0" err="1" smtClean="0">
                <a:latin typeface="+mj-lt"/>
              </a:rPr>
              <a:t>diterbitkan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maksimal</a:t>
            </a:r>
            <a:r>
              <a:rPr lang="en-US" sz="2200" dirty="0" smtClean="0">
                <a:latin typeface="+mj-lt"/>
              </a:rPr>
              <a:t> 31 </a:t>
            </a:r>
            <a:r>
              <a:rPr lang="en-US" sz="2200" dirty="0" err="1" smtClean="0">
                <a:latin typeface="+mj-lt"/>
              </a:rPr>
              <a:t>Desember</a:t>
            </a:r>
            <a:r>
              <a:rPr lang="en-US" sz="2200" dirty="0" smtClean="0">
                <a:latin typeface="+mj-lt"/>
              </a:rPr>
              <a:t> 2014</a:t>
            </a:r>
          </a:p>
          <a:p>
            <a:pPr marL="515937" indent="-342900">
              <a:buFont typeface="Arial" pitchFamily="34" charset="0"/>
              <a:buChar char="•"/>
            </a:pPr>
            <a:r>
              <a:rPr lang="en-US" sz="2200" dirty="0" err="1" smtClean="0">
                <a:latin typeface="+mj-lt"/>
              </a:rPr>
              <a:t>Kemungkinan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persiapannya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adalah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seperti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tabel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di</a:t>
            </a:r>
            <a:r>
              <a:rPr lang="en-US" sz="2200" dirty="0" smtClean="0">
                <a:latin typeface="+mj-lt"/>
              </a:rPr>
              <a:t> slide </a:t>
            </a:r>
            <a:r>
              <a:rPr lang="en-US" sz="2200" dirty="0" err="1" smtClean="0">
                <a:latin typeface="+mj-lt"/>
              </a:rPr>
              <a:t>selanjutnya</a:t>
            </a:r>
            <a:r>
              <a:rPr lang="en-US" sz="2200" dirty="0" smtClean="0">
                <a:latin typeface="+mj-lt"/>
              </a:rPr>
              <a:t>, </a:t>
            </a:r>
            <a:r>
              <a:rPr lang="en-US" sz="2200" dirty="0" err="1" smtClean="0">
                <a:latin typeface="+mj-lt"/>
              </a:rPr>
              <a:t>terdapat</a:t>
            </a:r>
            <a:r>
              <a:rPr lang="en-US" sz="2200" dirty="0" smtClean="0">
                <a:latin typeface="+mj-lt"/>
              </a:rPr>
              <a:t> 2 </a:t>
            </a:r>
            <a:r>
              <a:rPr lang="en-US" sz="2200" dirty="0" err="1" smtClean="0">
                <a:latin typeface="+mj-lt"/>
              </a:rPr>
              <a:t>kemungkinan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rencana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kerja</a:t>
            </a:r>
            <a:r>
              <a:rPr lang="en-US" sz="2200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940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642918"/>
            <a:ext cx="4501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Kemungkinan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Pertama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Skenario</a:t>
            </a:r>
            <a:r>
              <a:rPr lang="en-US" sz="2000" b="1" dirty="0" smtClean="0"/>
              <a:t> 1)</a:t>
            </a:r>
            <a:endParaRPr lang="en-GB" sz="2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0034" y="1071546"/>
          <a:ext cx="8358242" cy="5562963"/>
        </p:xfrm>
        <a:graphic>
          <a:graphicData uri="http://schemas.openxmlformats.org/drawingml/2006/table">
            <a:tbl>
              <a:tblPr/>
              <a:tblGrid>
                <a:gridCol w="303136"/>
                <a:gridCol w="2186720"/>
                <a:gridCol w="380862"/>
                <a:gridCol w="334226"/>
                <a:gridCol w="380862"/>
                <a:gridCol w="343284"/>
                <a:gridCol w="231896"/>
                <a:gridCol w="380862"/>
                <a:gridCol w="380862"/>
                <a:gridCol w="318679"/>
                <a:gridCol w="380862"/>
                <a:gridCol w="380862"/>
                <a:gridCol w="256501"/>
                <a:gridCol w="380862"/>
                <a:gridCol w="318679"/>
                <a:gridCol w="380862"/>
                <a:gridCol w="256501"/>
                <a:gridCol w="380862"/>
                <a:gridCol w="380862"/>
              </a:tblGrid>
              <a:tr h="262793"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Deskripsi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2 0 1 4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74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Jan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Feb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April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Mei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Jul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Agust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Sept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Okt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Nov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27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27-30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3-8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24-29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1-5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1-10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26-31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23-28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7-12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14-19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25-30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1-6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22-27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29-4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24-29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1-6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22-27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29-31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TOR for scoping note's consultant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588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Procurement of the consultant of scoping note III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007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Developing scoping note III (consultant): 3 phases 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7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MSG approval on the materiality and companies who will report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46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MSG approval on the final scoping note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565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Nat Secretariat distributes and collects the reporting templates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38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Addendum of the previous Reconciler's contract to work on 3rd report (including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aanwizjing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1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Reconciler works for 3rd report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1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Publication of the 3rd report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428604"/>
            <a:ext cx="4275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Kemungkinan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Kedua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Skenario</a:t>
            </a:r>
            <a:r>
              <a:rPr lang="en-US" sz="2000" b="1" dirty="0" smtClean="0"/>
              <a:t> 2)</a:t>
            </a:r>
            <a:endParaRPr lang="en-GB" sz="2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149043"/>
              </p:ext>
            </p:extLst>
          </p:nvPr>
        </p:nvGraphicFramePr>
        <p:xfrm>
          <a:off x="357158" y="785794"/>
          <a:ext cx="8572553" cy="5839006"/>
        </p:xfrm>
        <a:graphic>
          <a:graphicData uri="http://schemas.openxmlformats.org/drawingml/2006/table">
            <a:tbl>
              <a:tblPr/>
              <a:tblGrid>
                <a:gridCol w="282294"/>
                <a:gridCol w="2036375"/>
                <a:gridCol w="354676"/>
                <a:gridCol w="311247"/>
                <a:gridCol w="354676"/>
                <a:gridCol w="238865"/>
                <a:gridCol w="296769"/>
                <a:gridCol w="354676"/>
                <a:gridCol w="354676"/>
                <a:gridCol w="296769"/>
                <a:gridCol w="354676"/>
                <a:gridCol w="354676"/>
                <a:gridCol w="238865"/>
                <a:gridCol w="354676"/>
                <a:gridCol w="296769"/>
                <a:gridCol w="354676"/>
                <a:gridCol w="238865"/>
                <a:gridCol w="354676"/>
                <a:gridCol w="354676"/>
                <a:gridCol w="383630"/>
                <a:gridCol w="405345"/>
              </a:tblGrid>
              <a:tr h="53583"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Deskripsi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2 0 1 4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2 0 1 5 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789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Jan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Feb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Mei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Jun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Jul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Agust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Sept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Okt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Nov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Jan-15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Feb-15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789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27-30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3-8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24-29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1-5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1-10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26-31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23-28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7-12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14-19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25-30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1-6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22-27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29-4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24-29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1-6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22-27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29-31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78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TOR for scoping note's consultant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3578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Procurement of the consultant for scoping note III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3578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Developing scoping note III (consultant): 3 phases 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3578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MSG approval on the materiality and companies who will report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789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MSG approval on the final scoping note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3578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Nat Secretariat distributes and collects the reporting templates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80368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Nat Secretariat prepares documents to procure the independent administrator (reconciler III)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3578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Procurement of the Independent Administrator (Reconciler III)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789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Reconciler works for 3rd report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789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Publication of the 3rd report</a:t>
                      </a:r>
                    </a:p>
                  </a:txBody>
                  <a:tcPr marL="5126" marR="5126" marT="512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26" marR="5126" marT="51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477814" y="1412776"/>
            <a:ext cx="8153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895350" lvl="1" indent="-438150" algn="ctr"/>
            <a:r>
              <a:rPr lang="id-ID" sz="3800" b="1" dirty="0" smtClean="0">
                <a:latin typeface="+mj-lt"/>
              </a:rPr>
              <a:t>TERIMA KASIH</a:t>
            </a:r>
            <a:endParaRPr lang="id-ID" sz="3800" dirty="0"/>
          </a:p>
          <a:p>
            <a:pPr lvl="2"/>
            <a:endParaRPr lang="id-ID" sz="3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853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6798</TotalTime>
  <Words>604</Words>
  <Application>Microsoft Office PowerPoint</Application>
  <PresentationFormat>On-screen Show (4:3)</PresentationFormat>
  <Paragraphs>510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Menko Perekonomian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Bp_Suparja</dc:creator>
  <cp:lastModifiedBy>M. Tri Wicaksono</cp:lastModifiedBy>
  <cp:revision>1056</cp:revision>
  <cp:lastPrinted>2013-03-13T22:49:31Z</cp:lastPrinted>
  <dcterms:created xsi:type="dcterms:W3CDTF">2007-12-18T14:52:44Z</dcterms:created>
  <dcterms:modified xsi:type="dcterms:W3CDTF">2014-01-27T15:54:56Z</dcterms:modified>
</cp:coreProperties>
</file>