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80" r:id="rId3"/>
    <p:sldId id="289" r:id="rId4"/>
    <p:sldId id="278" r:id="rId5"/>
    <p:sldId id="279" r:id="rId6"/>
    <p:sldId id="290" r:id="rId7"/>
    <p:sldId id="291" r:id="rId8"/>
    <p:sldId id="285" r:id="rId9"/>
    <p:sldId id="292" r:id="rId10"/>
    <p:sldId id="294" r:id="rId11"/>
    <p:sldId id="287" r:id="rId12"/>
    <p:sldId id="293" r:id="rId13"/>
    <p:sldId id="288" r:id="rId14"/>
    <p:sldId id="299" r:id="rId15"/>
    <p:sldId id="298" r:id="rId16"/>
    <p:sldId id="296" r:id="rId17"/>
    <p:sldId id="297" r:id="rId18"/>
    <p:sldId id="295" r:id="rId19"/>
    <p:sldId id="300" r:id="rId20"/>
    <p:sldId id="301" r:id="rId21"/>
    <p:sldId id="302" r:id="rId22"/>
    <p:sldId id="303" r:id="rId23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ED0"/>
    <a:srgbClr val="181848"/>
    <a:srgbClr val="007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40" d="100"/>
          <a:sy n="40" d="100"/>
        </p:scale>
        <p:origin x="-13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6" d="100"/>
          <a:sy n="36" d="100"/>
        </p:scale>
        <p:origin x="-2136" y="-7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62" y="0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8" tIns="45354" rIns="90708" bIns="4535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8514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8" tIns="45354" rIns="90708" bIns="4535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62" y="9378514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08" tIns="45354" rIns="90708" bIns="4535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C45EE81-9EAF-40C2-8DAA-2A3B052BF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t" anchorCtr="0" compatLnSpc="1">
            <a:prstTxWarp prst="textNoShape">
              <a:avLst/>
            </a:prstTxWarp>
          </a:bodyPr>
          <a:lstStyle>
            <a:lvl1pPr defTabSz="92440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62" y="0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t" anchorCtr="0" compatLnSpc="1">
            <a:prstTxWarp prst="textNoShape">
              <a:avLst/>
            </a:prstTxWarp>
          </a:bodyPr>
          <a:lstStyle>
            <a:lvl1pPr algn="r" defTabSz="92440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83" y="4690944"/>
            <a:ext cx="5436909" cy="444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8514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b" anchorCtr="0" compatLnSpc="1">
            <a:prstTxWarp prst="textNoShape">
              <a:avLst/>
            </a:prstTxWarp>
          </a:bodyPr>
          <a:lstStyle>
            <a:lvl1pPr defTabSz="92440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62" y="9378514"/>
            <a:ext cx="2946275" cy="4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32" tIns="46216" rIns="92432" bIns="46216" numCol="1" anchor="b" anchorCtr="0" compatLnSpc="1">
            <a:prstTxWarp prst="textNoShape">
              <a:avLst/>
            </a:prstTxWarp>
          </a:bodyPr>
          <a:lstStyle>
            <a:lvl1pPr algn="r" defTabSz="924408">
              <a:defRPr sz="1200"/>
            </a:lvl1pPr>
          </a:lstStyle>
          <a:p>
            <a:pPr>
              <a:defRPr/>
            </a:pPr>
            <a:fld id="{2499E9C8-EE2C-4676-82CB-759CA91F9C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22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00BB0F-A1B1-4337-8260-E4B4410B0D8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d-ID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10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10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11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11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12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12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13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13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14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14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15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15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18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18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19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19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20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20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21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21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2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2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22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22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3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3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4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4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5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5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6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6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7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7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8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8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406DF6-7890-496B-B2FA-2BD4766BE5F9}" type="slidenum">
              <a:rPr lang="en-GB">
                <a:ea typeface="ＭＳ Ｐゴシック" charset="-128"/>
              </a:rPr>
              <a:pPr/>
              <a:t>9</a:t>
            </a:fld>
            <a:endParaRPr lang="en-GB">
              <a:ea typeface="ＭＳ Ｐゴシック" charset="-128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424" tIns="46212" rIns="92424" bIns="46212" anchor="b"/>
          <a:lstStyle/>
          <a:p>
            <a:pPr algn="r" eaLnBrk="0" hangingPunct="0"/>
            <a:fld id="{6E7CD3EF-BB04-4091-9FE2-E9201DEE5F8D}" type="slidenum">
              <a:rPr lang="en-US" sz="1200">
                <a:solidFill>
                  <a:srgbClr val="FFFFFF"/>
                </a:solidFill>
                <a:latin typeface="Frutiger LT 57 Cn" pitchFamily="1" charset="0"/>
              </a:rPr>
              <a:pPr algn="r" eaLnBrk="0" hangingPunct="0"/>
              <a:t>9</a:t>
            </a:fld>
            <a:endParaRPr lang="en-US" sz="1200" dirty="0">
              <a:solidFill>
                <a:srgbClr val="FFFFFF"/>
              </a:solidFill>
              <a:latin typeface="Frutiger LT 57 Cn" pitchFamily="1" charset="0"/>
            </a:endParaRPr>
          </a:p>
        </p:txBody>
      </p:sp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32363" cy="37004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9A6B8-C9E4-44A7-8668-B3B1F9B35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431EC-55A0-4363-B08C-041C47FC78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FD7BA-2051-4CE1-8116-D7332BC823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1822D-6E3A-4092-A525-49A00AFD4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5F282-5BF8-4470-A6E0-F5F65AA96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1781E-376D-40A3-896C-FA8F77A7B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F49B4-D3AA-4140-A7F9-7BB7C2BCF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60E49-B5E5-4584-B493-9A3A40D4A3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4D1B9-F89E-4A35-B0A2-9CEDA7BDE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D4059-F6A9-4245-8495-DAC4C3ECA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F82C6-F3C7-4063-B5E1-E67A729AA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B578B67-2E31-46CE-A564-502829623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1.xls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Excel_Worksheet2.xlsx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07504" y="1828800"/>
            <a:ext cx="8856984" cy="2819400"/>
            <a:chOff x="0" y="1008"/>
            <a:chExt cx="5760" cy="1296"/>
          </a:xfrm>
        </p:grpSpPr>
        <p:sp>
          <p:nvSpPr>
            <p:cNvPr id="2054" name="Rectangle 3"/>
            <p:cNvSpPr>
              <a:spLocks noChangeArrowheads="1"/>
            </p:cNvSpPr>
            <p:nvPr/>
          </p:nvSpPr>
          <p:spPr bwMode="auto">
            <a:xfrm>
              <a:off x="4704" y="1008"/>
              <a:ext cx="576" cy="1296"/>
            </a:xfrm>
            <a:prstGeom prst="rect">
              <a:avLst/>
            </a:prstGeom>
            <a:solidFill>
              <a:srgbClr val="BFE9F5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55" name="Rectangle 4"/>
            <p:cNvSpPr>
              <a:spLocks noChangeArrowheads="1"/>
            </p:cNvSpPr>
            <p:nvPr/>
          </p:nvSpPr>
          <p:spPr bwMode="auto">
            <a:xfrm>
              <a:off x="528" y="1008"/>
              <a:ext cx="4512" cy="1296"/>
            </a:xfrm>
            <a:prstGeom prst="rect">
              <a:avLst/>
            </a:prstGeom>
            <a:solidFill>
              <a:srgbClr val="0050AA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id-ID" sz="2600" dirty="0" smtClean="0"/>
                <a:t> </a:t>
              </a:r>
              <a:endParaRPr lang="id-ID" sz="2600" dirty="0"/>
            </a:p>
          </p:txBody>
        </p:sp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5088" y="1008"/>
              <a:ext cx="96" cy="1296"/>
            </a:xfrm>
            <a:prstGeom prst="rect">
              <a:avLst/>
            </a:prstGeom>
            <a:solidFill>
              <a:srgbClr val="0050AA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432" y="1008"/>
              <a:ext cx="144" cy="1296"/>
            </a:xfrm>
            <a:prstGeom prst="rect">
              <a:avLst/>
            </a:prstGeom>
            <a:solidFill>
              <a:srgbClr val="009DD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0" y="1008"/>
              <a:ext cx="384" cy="129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5328" y="1008"/>
              <a:ext cx="432" cy="1296"/>
            </a:xfrm>
            <a:prstGeom prst="rect">
              <a:avLst/>
            </a:prstGeom>
            <a:solidFill>
              <a:srgbClr val="009DD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id-ID" sz="2600"/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528" y="1008"/>
              <a:ext cx="4560" cy="1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indent="365125" algn="ctr">
                <a:lnSpc>
                  <a:spcPct val="150000"/>
                </a:lnSpc>
              </a:pPr>
              <a:endParaRPr lang="id-ID" sz="2600" b="1" dirty="0" smtClean="0">
                <a:solidFill>
                  <a:schemeClr val="bg1"/>
                </a:solidFill>
                <a:latin typeface="Lucida Sans" pitchFamily="34" charset="0"/>
              </a:endParaRPr>
            </a:p>
            <a:p>
              <a:pPr indent="365125" algn="ctr">
                <a:lnSpc>
                  <a:spcPct val="150000"/>
                </a:lnSpc>
              </a:pPr>
              <a:r>
                <a:rPr lang="id-ID" sz="2600" b="1" dirty="0" smtClean="0">
                  <a:solidFill>
                    <a:schemeClr val="bg1"/>
                  </a:solidFill>
                  <a:latin typeface="Lucida Sans" pitchFamily="34" charset="0"/>
                </a:rPr>
                <a:t>PERKEMBANGAN PELAKSANAAN TRANSPARANSI INDUSTRI EKSTRAKTIF </a:t>
              </a:r>
            </a:p>
            <a:p>
              <a:pPr indent="365125" algn="ctr">
                <a:lnSpc>
                  <a:spcPct val="150000"/>
                </a:lnSpc>
              </a:pPr>
              <a:r>
                <a:rPr lang="id-ID" sz="2600" b="1" dirty="0" smtClean="0">
                  <a:solidFill>
                    <a:schemeClr val="bg1"/>
                  </a:solidFill>
                  <a:latin typeface="Lucida Sans" pitchFamily="34" charset="0"/>
                </a:rPr>
                <a:t>EITI INDONESIA </a:t>
              </a:r>
              <a:endParaRPr lang="en-US" sz="2600" b="1" dirty="0" smtClean="0">
                <a:solidFill>
                  <a:schemeClr val="bg1"/>
                </a:solidFill>
                <a:latin typeface="Lucida Sans" pitchFamily="34" charset="0"/>
              </a:endParaRPr>
            </a:p>
          </p:txBody>
        </p:sp>
      </p:grpSp>
      <p:sp>
        <p:nvSpPr>
          <p:cNvPr id="2051" name="Rectangle 10"/>
          <p:cNvSpPr>
            <a:spLocks noChangeArrowheads="1"/>
          </p:cNvSpPr>
          <p:nvPr/>
        </p:nvSpPr>
        <p:spPr bwMode="auto">
          <a:xfrm>
            <a:off x="457200" y="4495800"/>
            <a:ext cx="838200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en-US" sz="2200" b="1" dirty="0">
              <a:latin typeface="Tahoma" pitchFamily="34" charset="0"/>
            </a:endParaRPr>
          </a:p>
          <a:p>
            <a:pPr marL="342900" indent="-342900" algn="ctr">
              <a:spcBef>
                <a:spcPts val="0"/>
              </a:spcBef>
            </a:pPr>
            <a:r>
              <a:rPr lang="en-US" sz="2200" b="1" dirty="0" err="1" smtClean="0">
                <a:latin typeface="Tahoma" pitchFamily="34" charset="0"/>
              </a:rPr>
              <a:t>Rapat</a:t>
            </a:r>
            <a:r>
              <a:rPr lang="en-US" sz="2200" b="1" dirty="0" smtClean="0">
                <a:latin typeface="Tahoma" pitchFamily="34" charset="0"/>
              </a:rPr>
              <a:t> </a:t>
            </a:r>
            <a:r>
              <a:rPr lang="id-ID" sz="2200" b="1" dirty="0" smtClean="0">
                <a:latin typeface="Tahoma" pitchFamily="34" charset="0"/>
              </a:rPr>
              <a:t>Tim Pelaksana</a:t>
            </a:r>
          </a:p>
          <a:p>
            <a:pPr marL="342900" indent="-342900" algn="ctr">
              <a:spcBef>
                <a:spcPts val="0"/>
              </a:spcBef>
            </a:pPr>
            <a:r>
              <a:rPr lang="id-ID" sz="2200" b="1" dirty="0" smtClean="0">
                <a:latin typeface="Tahoma" pitchFamily="34" charset="0"/>
              </a:rPr>
              <a:t>Transparansi Industri Ekstraktif </a:t>
            </a:r>
            <a:endParaRPr lang="en-US" sz="2200" b="1" dirty="0">
              <a:latin typeface="Tahoma" pitchFamily="34" charset="0"/>
            </a:endParaRPr>
          </a:p>
          <a:p>
            <a:pPr marL="342900" indent="-342900" algn="ctr">
              <a:spcBef>
                <a:spcPts val="0"/>
              </a:spcBef>
            </a:pPr>
            <a:r>
              <a:rPr lang="en-US" sz="2200" b="1" dirty="0" smtClean="0">
                <a:latin typeface="Tahoma" pitchFamily="34" charset="0"/>
              </a:rPr>
              <a:t>Jakarta,</a:t>
            </a:r>
            <a:r>
              <a:rPr lang="id-ID" sz="2200" b="1" dirty="0" smtClean="0">
                <a:latin typeface="Tahoma" pitchFamily="34" charset="0"/>
              </a:rPr>
              <a:t> </a:t>
            </a:r>
            <a:r>
              <a:rPr lang="en-US" sz="2200" b="1" dirty="0" smtClean="0">
                <a:latin typeface="Tahoma" pitchFamily="34" charset="0"/>
              </a:rPr>
              <a:t>31 </a:t>
            </a:r>
            <a:r>
              <a:rPr lang="en-US" sz="2200" b="1" dirty="0" err="1" smtClean="0">
                <a:latin typeface="Tahoma" pitchFamily="34" charset="0"/>
              </a:rPr>
              <a:t>Oktober</a:t>
            </a:r>
            <a:r>
              <a:rPr lang="en-US" sz="2200" b="1" dirty="0" smtClean="0">
                <a:latin typeface="Tahoma" pitchFamily="34" charset="0"/>
              </a:rPr>
              <a:t> 20</a:t>
            </a:r>
            <a:r>
              <a:rPr lang="id-ID" sz="2200" b="1" dirty="0" smtClean="0">
                <a:latin typeface="Tahoma" pitchFamily="34" charset="0"/>
              </a:rPr>
              <a:t>13</a:t>
            </a:r>
            <a:endParaRPr lang="en-US" sz="2200" b="1" i="1" dirty="0">
              <a:latin typeface="Tahoma" pitchFamily="34" charset="0"/>
            </a:endParaRPr>
          </a:p>
        </p:txBody>
      </p:sp>
      <p:sp>
        <p:nvSpPr>
          <p:cNvPr id="2052" name="Text Box 11"/>
          <p:cNvSpPr txBox="1">
            <a:spLocks noChangeArrowheads="1"/>
          </p:cNvSpPr>
          <p:nvPr/>
        </p:nvSpPr>
        <p:spPr bwMode="auto">
          <a:xfrm>
            <a:off x="304800" y="1066800"/>
            <a:ext cx="8382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200" b="1" dirty="0">
                <a:latin typeface="Tahoma" pitchFamily="34" charset="0"/>
              </a:rPr>
              <a:t>KEMENTERIAN KOORDINATOR BIDANG PEREKONOMIAN</a:t>
            </a:r>
          </a:p>
        </p:txBody>
      </p:sp>
      <p:pic>
        <p:nvPicPr>
          <p:cNvPr id="2053" name="Picture 12" descr="garud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650" y="171450"/>
            <a:ext cx="914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411426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361950" indent="-361950"/>
            <a:r>
              <a:rPr lang="id-ID" sz="2800" b="1" dirty="0">
                <a:latin typeface="+mj-lt"/>
              </a:rPr>
              <a:t>b</a:t>
            </a:r>
            <a:r>
              <a:rPr lang="id-ID" sz="2800" b="1" dirty="0" smtClean="0">
                <a:latin typeface="+mj-lt"/>
              </a:rPr>
              <a:t>. </a:t>
            </a:r>
            <a:r>
              <a:rPr lang="id-ID" sz="2800" b="1" dirty="0" smtClean="0"/>
              <a:t>Laporan yang telah terkumpul </a:t>
            </a:r>
            <a:r>
              <a:rPr lang="id-ID" sz="2200" dirty="0" smtClean="0"/>
              <a:t>( hingga </a:t>
            </a:r>
            <a:r>
              <a:rPr lang="id-ID" sz="2200" dirty="0" smtClean="0"/>
              <a:t>30</a:t>
            </a:r>
            <a:r>
              <a:rPr lang="id-ID" sz="2200" dirty="0" smtClean="0"/>
              <a:t> </a:t>
            </a:r>
            <a:r>
              <a:rPr lang="id-ID" sz="2200" dirty="0" smtClean="0"/>
              <a:t>Okt)</a:t>
            </a:r>
            <a:endParaRPr lang="id-ID" sz="2200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77814" y="1647344"/>
            <a:ext cx="8328528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5850" lvl="1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173037" lvl="1"/>
            <a:r>
              <a:rPr lang="id-ID" sz="2800" b="1" dirty="0" smtClean="0"/>
              <a:t>c</a:t>
            </a:r>
            <a:r>
              <a:rPr lang="id-ID" sz="2800" b="1" dirty="0"/>
              <a:t>. Progress Pengadaan Rekonsiliator II</a:t>
            </a:r>
          </a:p>
          <a:p>
            <a:pPr marL="628650" indent="-455613">
              <a:buFont typeface="Arial" pitchFamily="34" charset="0"/>
              <a:buChar char="•"/>
            </a:pPr>
            <a:r>
              <a:rPr lang="id-ID" sz="2200" dirty="0" smtClean="0">
                <a:latin typeface="+mj-lt"/>
              </a:rPr>
              <a:t>Hasil peringkat I: KAP Gideon Ikwan Sofwan</a:t>
            </a:r>
          </a:p>
          <a:p>
            <a:pPr marL="628650" indent="-455613">
              <a:buFont typeface="Arial" pitchFamily="34" charset="0"/>
              <a:buChar char="•"/>
            </a:pPr>
            <a:r>
              <a:rPr lang="id-ID" sz="2200" dirty="0" smtClean="0">
                <a:latin typeface="+mj-lt"/>
              </a:rPr>
              <a:t>16 Oktober 2013 sudah disampaikan kepada Bank Dunia, menunggu NOL (No Objection Letter)</a:t>
            </a: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247701"/>
              </p:ext>
            </p:extLst>
          </p:nvPr>
        </p:nvGraphicFramePr>
        <p:xfrm>
          <a:off x="878762" y="1412776"/>
          <a:ext cx="7526632" cy="3048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4064"/>
                <a:gridCol w="1656184"/>
                <a:gridCol w="1574726"/>
                <a:gridCol w="1881658"/>
              </a:tblGrid>
              <a:tr h="370841"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Entitas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Diterima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%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KK Mineral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57%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IUP Mineral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46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19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41%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509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PKP2B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Batubara</a:t>
                      </a:r>
                      <a:endParaRPr lang="id-ID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  <a:p>
                      <a:pPr algn="ctr" fontAlgn="b"/>
                      <a:r>
                        <a:rPr lang="id-ID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(lihat tabel PKP2B)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35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29%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IUP Batubara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105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19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9%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1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KKS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Migas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71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76%</a:t>
                      </a:r>
                    </a:p>
                  </a:txBody>
                  <a:tcPr/>
                </a:tc>
              </a:tr>
              <a:tr h="478272"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TOTAL</a:t>
                      </a:r>
                      <a:endParaRPr lang="id-ID" sz="200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264</a:t>
                      </a:r>
                      <a:endParaRPr 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40%</a:t>
                      </a:r>
                      <a:endParaRPr lang="id-ID" sz="200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30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01452" y="1412776"/>
            <a:ext cx="8153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895350" lvl="1" indent="-438150"/>
            <a:r>
              <a:rPr lang="id-ID" sz="3000" b="1" dirty="0" smtClean="0">
                <a:latin typeface="+mj-lt"/>
              </a:rPr>
              <a:t>3</a:t>
            </a:r>
            <a:r>
              <a:rPr lang="en-US" sz="3000" b="1" dirty="0" smtClean="0">
                <a:latin typeface="+mj-lt"/>
              </a:rPr>
              <a:t>. </a:t>
            </a:r>
            <a:r>
              <a:rPr lang="id-ID" sz="3000" b="1" dirty="0"/>
              <a:t>Jadwal pelaporan </a:t>
            </a:r>
            <a:r>
              <a:rPr lang="id-ID" sz="3000" b="1" dirty="0" smtClean="0"/>
              <a:t>2010-2011 </a:t>
            </a:r>
            <a:r>
              <a:rPr lang="id-ID" sz="3000" b="1" dirty="0"/>
              <a:t>dan pengajuan perpanjangan jadwal publikasi laporan</a:t>
            </a:r>
          </a:p>
          <a:p>
            <a:pPr algn="ctr"/>
            <a:endParaRPr lang="id-ID" sz="3000" b="1" dirty="0">
              <a:latin typeface="+mj-lt"/>
            </a:endParaRPr>
          </a:p>
          <a:p>
            <a:pPr lvl="2"/>
            <a:endParaRPr lang="id-ID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196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411426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361950" indent="-361950"/>
            <a:r>
              <a:rPr lang="id-ID" sz="2800" b="1" dirty="0">
                <a:latin typeface="+mj-lt"/>
              </a:rPr>
              <a:t>a</a:t>
            </a:r>
            <a:r>
              <a:rPr lang="id-ID" sz="2800" b="1" dirty="0" smtClean="0">
                <a:latin typeface="+mj-lt"/>
              </a:rPr>
              <a:t>. </a:t>
            </a:r>
            <a:r>
              <a:rPr lang="id-ID" sz="2800" b="1" dirty="0" smtClean="0"/>
              <a:t>Jadwal Pelaporan 2010-2011</a:t>
            </a:r>
            <a:endParaRPr lang="id-ID" sz="2800" b="1" dirty="0">
              <a:latin typeface="+mj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422903"/>
              </p:ext>
            </p:extLst>
          </p:nvPr>
        </p:nvGraphicFramePr>
        <p:xfrm>
          <a:off x="717776" y="1403623"/>
          <a:ext cx="7658100" cy="405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Worksheet" r:id="rId4" imgW="7658062" imgH="4057650" progId="Excel.Sheet.12">
                  <p:embed/>
                </p:oleObj>
              </mc:Choice>
              <mc:Fallback>
                <p:oleObj name="Worksheet" r:id="rId4" imgW="7658062" imgH="40576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7776" y="1403623"/>
                        <a:ext cx="7658100" cy="4057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477814" y="1647344"/>
            <a:ext cx="83285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5850" lvl="1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173037" lvl="1"/>
            <a:endParaRPr lang="id-ID" sz="2200" dirty="0" smtClean="0">
              <a:latin typeface="+mj-lt"/>
            </a:endParaRPr>
          </a:p>
          <a:p>
            <a:pPr marL="173037" lvl="1"/>
            <a:endParaRPr lang="id-ID" sz="2200" dirty="0">
              <a:latin typeface="+mj-lt"/>
            </a:endParaRPr>
          </a:p>
          <a:p>
            <a:pPr marL="173037" lvl="1"/>
            <a:endParaRPr lang="id-ID" sz="2200" dirty="0" smtClean="0">
              <a:latin typeface="+mj-lt"/>
            </a:endParaRPr>
          </a:p>
          <a:p>
            <a:pPr marL="515937" lvl="1" indent="-342900">
              <a:buFont typeface="Arial" panose="020B0604020202020204" pitchFamily="34" charset="0"/>
              <a:buChar char="•"/>
            </a:pPr>
            <a:r>
              <a:rPr lang="id-ID" sz="2200" dirty="0" smtClean="0">
                <a:latin typeface="+mj-lt"/>
              </a:rPr>
              <a:t>Jadwal publikasi laporan melampaui 31 Desember 2013. </a:t>
            </a:r>
          </a:p>
          <a:p>
            <a:pPr marL="515937" lvl="1" indent="-342900">
              <a:buFont typeface="Arial" panose="020B0604020202020204" pitchFamily="34" charset="0"/>
              <a:buChar char="•"/>
            </a:pPr>
            <a:r>
              <a:rPr lang="id-ID" sz="2200" dirty="0" smtClean="0">
                <a:latin typeface="+mj-lt"/>
              </a:rPr>
              <a:t>Sekretariat Indonesia sedang menyiapkan surat </a:t>
            </a:r>
            <a:r>
              <a:rPr lang="id-ID" sz="2200" i="1" dirty="0" smtClean="0">
                <a:latin typeface="+mj-lt"/>
              </a:rPr>
              <a:t>extension</a:t>
            </a:r>
            <a:r>
              <a:rPr lang="id-ID" sz="2200" dirty="0" smtClean="0">
                <a:latin typeface="+mj-lt"/>
              </a:rPr>
              <a:t>.</a:t>
            </a: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996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01452" y="1412776"/>
            <a:ext cx="8153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533400" indent="-533400"/>
            <a:r>
              <a:rPr lang="id-ID" sz="3200" b="1" dirty="0">
                <a:latin typeface="+mj-lt"/>
              </a:rPr>
              <a:t>4</a:t>
            </a:r>
            <a:r>
              <a:rPr lang="en-US" sz="3200" b="1" dirty="0" smtClean="0">
                <a:latin typeface="+mj-lt"/>
              </a:rPr>
              <a:t>.</a:t>
            </a:r>
            <a:r>
              <a:rPr lang="id-ID" sz="3200" b="1" dirty="0" smtClean="0">
                <a:latin typeface="+mj-lt"/>
              </a:rPr>
              <a:t>A.</a:t>
            </a:r>
            <a:r>
              <a:rPr lang="en-US" sz="3200" b="1" dirty="0" smtClean="0">
                <a:latin typeface="+mj-lt"/>
              </a:rPr>
              <a:t> </a:t>
            </a:r>
            <a:r>
              <a:rPr lang="id-ID" sz="3200" b="1" dirty="0" smtClean="0">
                <a:latin typeface="+mj-lt"/>
              </a:rPr>
              <a:t>Rencana Kerja dan Anggaran 2014</a:t>
            </a:r>
          </a:p>
          <a:p>
            <a:pPr algn="ctr"/>
            <a:r>
              <a:rPr lang="id-ID" sz="3200" dirty="0" smtClean="0">
                <a:latin typeface="+mj-lt"/>
              </a:rPr>
              <a:t>(Lihat tabel Workplan &amp; Cost)</a:t>
            </a:r>
            <a:endParaRPr lang="id-ID" sz="3200" dirty="0">
              <a:latin typeface="+mj-lt"/>
            </a:endParaRPr>
          </a:p>
          <a:p>
            <a:pPr lvl="2"/>
            <a:endParaRPr lang="id-ID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33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411426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361950" indent="-361950"/>
            <a:r>
              <a:rPr lang="id-ID" sz="2800" b="1" dirty="0">
                <a:latin typeface="+mj-lt"/>
              </a:rPr>
              <a:t>a</a:t>
            </a:r>
            <a:r>
              <a:rPr lang="id-ID" sz="2800" b="1" dirty="0" smtClean="0">
                <a:latin typeface="+mj-lt"/>
              </a:rPr>
              <a:t>. </a:t>
            </a:r>
            <a:r>
              <a:rPr lang="id-ID" sz="2800" b="1" dirty="0" smtClean="0"/>
              <a:t>Jadwal Pelaporan 2010-2011</a:t>
            </a:r>
            <a:endParaRPr lang="id-ID" sz="2800" b="1" dirty="0">
              <a:latin typeface="+mj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2610214"/>
              </p:ext>
            </p:extLst>
          </p:nvPr>
        </p:nvGraphicFramePr>
        <p:xfrm>
          <a:off x="717776" y="1403623"/>
          <a:ext cx="7658100" cy="405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Worksheet" r:id="rId4" imgW="7658062" imgH="4057650" progId="Excel.Sheet.12">
                  <p:embed/>
                </p:oleObj>
              </mc:Choice>
              <mc:Fallback>
                <p:oleObj name="Worksheet" r:id="rId4" imgW="7658062" imgH="40576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7776" y="1403623"/>
                        <a:ext cx="7658100" cy="4057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477814" y="1647344"/>
            <a:ext cx="83285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5850" lvl="1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  <a:p>
            <a:pPr marL="173037" lvl="1"/>
            <a:endParaRPr lang="id-ID" sz="2200" dirty="0" smtClean="0">
              <a:latin typeface="+mj-lt"/>
            </a:endParaRPr>
          </a:p>
          <a:p>
            <a:pPr marL="173037" lvl="1"/>
            <a:endParaRPr lang="id-ID" sz="2200" dirty="0">
              <a:latin typeface="+mj-lt"/>
            </a:endParaRPr>
          </a:p>
          <a:p>
            <a:pPr marL="173037" lvl="1"/>
            <a:endParaRPr lang="id-ID" sz="2200" dirty="0" smtClean="0">
              <a:latin typeface="+mj-lt"/>
            </a:endParaRPr>
          </a:p>
          <a:p>
            <a:pPr marL="515937" lvl="1" indent="-342900">
              <a:buFont typeface="Arial" panose="020B0604020202020204" pitchFamily="34" charset="0"/>
              <a:buChar char="•"/>
            </a:pPr>
            <a:r>
              <a:rPr lang="id-ID" sz="2200" dirty="0" smtClean="0">
                <a:latin typeface="+mj-lt"/>
              </a:rPr>
              <a:t>Jadwal publikasi laporan melampaui 31 Desember 2013. </a:t>
            </a:r>
          </a:p>
          <a:p>
            <a:pPr marL="515937" lvl="1" indent="-342900">
              <a:buFont typeface="Arial" panose="020B0604020202020204" pitchFamily="34" charset="0"/>
              <a:buChar char="•"/>
            </a:pPr>
            <a:r>
              <a:rPr lang="id-ID" sz="2200" dirty="0" smtClean="0">
                <a:latin typeface="+mj-lt"/>
              </a:rPr>
              <a:t>Sekretariat Indonesia sedang menyiapkan surat </a:t>
            </a:r>
            <a:r>
              <a:rPr lang="id-ID" sz="2200" i="1" dirty="0" smtClean="0">
                <a:latin typeface="+mj-lt"/>
              </a:rPr>
              <a:t>extension</a:t>
            </a:r>
            <a:r>
              <a:rPr lang="id-ID" sz="2200" dirty="0" smtClean="0">
                <a:latin typeface="+mj-lt"/>
              </a:rPr>
              <a:t>.</a:t>
            </a: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43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01452" y="1412776"/>
            <a:ext cx="8153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990600" lvl="1" indent="-533400"/>
            <a:r>
              <a:rPr lang="id-ID" sz="3200" b="1" dirty="0">
                <a:latin typeface="+mj-lt"/>
              </a:rPr>
              <a:t>4</a:t>
            </a:r>
            <a:r>
              <a:rPr lang="en-US" sz="3200" b="1" dirty="0" smtClean="0">
                <a:latin typeface="+mj-lt"/>
              </a:rPr>
              <a:t>. </a:t>
            </a:r>
            <a:r>
              <a:rPr lang="id-ID" sz="3200" b="1" dirty="0" smtClean="0">
                <a:latin typeface="+mj-lt"/>
              </a:rPr>
              <a:t>B. Rencana Komunikasi 2014</a:t>
            </a:r>
          </a:p>
          <a:p>
            <a:pPr algn="ctr"/>
            <a:r>
              <a:rPr lang="id-ID" sz="3200" dirty="0" smtClean="0">
                <a:latin typeface="+mj-lt"/>
              </a:rPr>
              <a:t>(Lihat tabel Rencana Komunikasi)</a:t>
            </a:r>
            <a:endParaRPr lang="id-ID" sz="3200" dirty="0">
              <a:latin typeface="+mj-lt"/>
            </a:endParaRPr>
          </a:p>
          <a:p>
            <a:pPr lvl="2"/>
            <a:endParaRPr lang="id-ID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130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67544" y="476672"/>
            <a:ext cx="63721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Agenda </a:t>
            </a:r>
            <a:r>
              <a:rPr 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Kerja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 </a:t>
            </a:r>
            <a:r>
              <a:rPr 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Komunikasi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 </a:t>
            </a:r>
            <a:r>
              <a:rPr 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CaWu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 IV - 1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HelveticaNeueLT Std Extended" pitchFamily="34" charset="0"/>
            </a:endParaRPr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539552" y="1052736"/>
            <a:ext cx="7467600" cy="0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539552" y="1268760"/>
            <a:ext cx="7467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Program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Siaran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Radio – Talk Show (Regional)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 lvl="1"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Untuk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memberikan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pemahaman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kepada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publik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tentang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transparansi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penerimaan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negara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keberadaan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laporan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EITI Indonesia,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utamanya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kepada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target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pendengar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penduduk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lokal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daerah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kaya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sumber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daya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alam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 lvl="1"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Untuk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menciptakan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perhatian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yang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lebih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atas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pokok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persoalan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dana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bagi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hasil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antara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pemerintah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pusat-daerah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,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khususnya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berkaitan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dengan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angka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penerimaan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industri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ekstraktif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 lvl="1">
              <a:buClr>
                <a:srgbClr val="800080"/>
              </a:buClr>
              <a:buFont typeface="Wingdings" pitchFamily="2" charset="2"/>
              <a:buChar char="§"/>
            </a:pP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Program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Edukasi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Publik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–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Komik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 lvl="1"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Untuk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secara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efektif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menjangkau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memberikan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pendidikan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dasar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kepada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remaja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masyarakat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dengan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dasar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pendidikan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menengah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mengenai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tranparansi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866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67544" y="476672"/>
            <a:ext cx="63721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Agenda </a:t>
            </a:r>
            <a:r>
              <a:rPr 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Kerja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 </a:t>
            </a:r>
            <a:r>
              <a:rPr 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Komunikasi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 </a:t>
            </a:r>
            <a:r>
              <a:rPr lang="en-US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CaWu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Extended" pitchFamily="34" charset="0"/>
              </a:rPr>
              <a:t> IV - 2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HelveticaNeueLT Std Extended" pitchFamily="34" charset="0"/>
            </a:endParaRPr>
          </a:p>
        </p:txBody>
      </p:sp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539552" y="1052736"/>
            <a:ext cx="7467600" cy="0"/>
          </a:xfrm>
          <a:prstGeom prst="line">
            <a:avLst/>
          </a:prstGeom>
          <a:noFill/>
          <a:ln w="2857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539552" y="1268760"/>
            <a:ext cx="74676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Penempatan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Pengumuman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Publik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(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Nasional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&amp; Regional)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 lvl="1"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Menunjang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kegiatan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pengumpulan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data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rekonsiliasi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untuk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pelaporan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periode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2010-2011</a:t>
            </a:r>
          </a:p>
          <a:p>
            <a:pPr lvl="1">
              <a:buClr>
                <a:srgbClr val="800080"/>
              </a:buClr>
            </a:pP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Pengembangan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Profil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Video (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Sarana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Komunikasi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)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 lvl="1"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Untuk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memberikan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pemahaman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kepada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publik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tentang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transparansi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penerimaan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negara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keberadaan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laporan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EITI Indonesia</a:t>
            </a:r>
          </a:p>
          <a:p>
            <a:pPr lvl="1"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Untuk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memberikan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pemahaman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yang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mendalam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atas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isu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transparansi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khususnya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mengenai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penerimaan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negara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dari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</a:p>
          <a:p>
            <a:pPr lvl="1">
              <a:buClr>
                <a:srgbClr val="800080"/>
              </a:buClr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industri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ekstraktif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  <a:p>
            <a:pPr lvl="1">
              <a:buClr>
                <a:srgbClr val="800080"/>
              </a:buCl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Penggunaan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sebagai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sarana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komunikasi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melalui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medium </a:t>
            </a:r>
          </a:p>
          <a:p>
            <a:pPr lvl="1">
              <a:buClr>
                <a:srgbClr val="800080"/>
              </a:buClr>
            </a:pPr>
            <a:r>
              <a:rPr lang="en-US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  digital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serta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bahan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NeueLT Std Thin Ext" pitchFamily="34" charset="0"/>
              </a:rPr>
              <a:t>pendidikan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NeueLT Std Thin Ex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006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01452" y="1412776"/>
            <a:ext cx="8153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895350" lvl="1" indent="-438150"/>
            <a:r>
              <a:rPr lang="id-ID" sz="3200" b="1" dirty="0" smtClean="0">
                <a:latin typeface="+mj-lt"/>
              </a:rPr>
              <a:t>5. </a:t>
            </a:r>
            <a:r>
              <a:rPr lang="id-ID" sz="3200" dirty="0" smtClean="0"/>
              <a:t>Informasi </a:t>
            </a:r>
            <a:r>
              <a:rPr lang="id-ID" sz="3200" dirty="0"/>
              <a:t>tentang standar baru dan training tentang Standar Baru EITI di Indonesia </a:t>
            </a:r>
          </a:p>
          <a:p>
            <a:pPr lvl="2"/>
            <a:endParaRPr lang="id-ID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192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411426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361950" indent="-361950"/>
            <a:r>
              <a:rPr lang="id-ID" sz="2800" b="1" dirty="0">
                <a:latin typeface="+mj-lt"/>
              </a:rPr>
              <a:t>a</a:t>
            </a:r>
            <a:r>
              <a:rPr lang="id-ID" sz="2800" b="1" dirty="0" smtClean="0">
                <a:latin typeface="+mj-lt"/>
              </a:rPr>
              <a:t>. </a:t>
            </a:r>
            <a:r>
              <a:rPr lang="id-ID" sz="2800" b="1" dirty="0" smtClean="0"/>
              <a:t>Sekilas informasi tentang Standar Baru (1)</a:t>
            </a:r>
            <a:endParaRPr lang="id-ID" sz="2800" b="1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5786" y="1647344"/>
            <a:ext cx="84105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455613">
              <a:buFont typeface="Arial" pitchFamily="34" charset="0"/>
              <a:buChar char="•"/>
            </a:pPr>
            <a:r>
              <a:rPr lang="id-ID" sz="2400" dirty="0" smtClean="0">
                <a:latin typeface="+mj-lt"/>
              </a:rPr>
              <a:t>Standar Baru EITI ditetapkan pada Konference Global bulan Mei di Sydney, Australia.</a:t>
            </a:r>
          </a:p>
          <a:p>
            <a:pPr marL="628650" indent="-455613">
              <a:buFont typeface="Arial" pitchFamily="34" charset="0"/>
              <a:buChar char="•"/>
            </a:pPr>
            <a:r>
              <a:rPr lang="id-ID" sz="2400" dirty="0" smtClean="0">
                <a:latin typeface="+mj-lt"/>
              </a:rPr>
              <a:t>Beberapa perubahan pada Standar Baru:</a:t>
            </a:r>
          </a:p>
          <a:p>
            <a:pPr marL="433388" indent="-261938"/>
            <a:r>
              <a:rPr lang="id-ID" sz="2400" dirty="0" smtClean="0">
                <a:latin typeface="+mj-lt"/>
              </a:rPr>
              <a:t>1. Menyajikan konteks. Ini untuk memudahkan dipahami dan digunakan. Informasi konteks meliputi, di antaranya: </a:t>
            </a:r>
          </a:p>
          <a:p>
            <a:pPr marL="1543050" lvl="2" indent="-455613">
              <a:buFont typeface="Arial" pitchFamily="34" charset="0"/>
              <a:buChar char="•"/>
            </a:pPr>
            <a:r>
              <a:rPr lang="id-ID" sz="2400" dirty="0" smtClean="0">
                <a:latin typeface="+mj-lt"/>
              </a:rPr>
              <a:t>data produksi; </a:t>
            </a:r>
          </a:p>
          <a:p>
            <a:pPr marL="1543050" lvl="2" indent="-455613">
              <a:buFont typeface="Arial" pitchFamily="34" charset="0"/>
              <a:buChar char="•"/>
            </a:pPr>
            <a:r>
              <a:rPr lang="id-ID" sz="2400" dirty="0" smtClean="0">
                <a:latin typeface="+mj-lt"/>
              </a:rPr>
              <a:t>kepemilikan izin dan didorong hingga beneficial ownership; </a:t>
            </a:r>
          </a:p>
          <a:p>
            <a:pPr marL="1543050" lvl="2" indent="-455613">
              <a:buFont typeface="Arial" pitchFamily="34" charset="0"/>
              <a:buChar char="•"/>
            </a:pPr>
            <a:r>
              <a:rPr lang="id-ID" sz="2400" dirty="0">
                <a:latin typeface="+mj-lt"/>
              </a:rPr>
              <a:t>d</a:t>
            </a:r>
            <a:r>
              <a:rPr lang="id-ID" sz="2400" dirty="0" smtClean="0">
                <a:latin typeface="+mj-lt"/>
              </a:rPr>
              <a:t>eskripsi alokasi pendapatan IE untuk negara, daerah, atau akun lainnya;</a:t>
            </a:r>
          </a:p>
          <a:p>
            <a:pPr marL="1543050" lvl="2" indent="-455613">
              <a:buFont typeface="Arial" pitchFamily="34" charset="0"/>
              <a:buChar char="•"/>
            </a:pPr>
            <a:r>
              <a:rPr lang="id-ID" sz="2400" dirty="0">
                <a:latin typeface="+mj-lt"/>
              </a:rPr>
              <a:t>d</a:t>
            </a:r>
            <a:r>
              <a:rPr lang="id-ID" sz="2400" dirty="0" smtClean="0">
                <a:latin typeface="+mj-lt"/>
              </a:rPr>
              <a:t>eskripsi tentang rezim fiskal, termasuk mendorong informasi tentang kontrak.</a:t>
            </a:r>
            <a:endParaRPr lang="id-ID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307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683568" y="2348880"/>
            <a:ext cx="8153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r>
              <a:rPr lang="id-ID" sz="2800" b="1" dirty="0" smtClean="0">
                <a:latin typeface="+mj-lt"/>
              </a:rPr>
              <a:t>Agenda Pembahasan:</a:t>
            </a:r>
          </a:p>
          <a:p>
            <a:pPr marL="895350" lvl="1" indent="-438150">
              <a:buAutoNum type="arabicPeriod"/>
            </a:pPr>
            <a:r>
              <a:rPr lang="id-ID" sz="2800" dirty="0" smtClean="0">
                <a:latin typeface="+mj-lt"/>
              </a:rPr>
              <a:t>Keputusan hasil validasi</a:t>
            </a:r>
          </a:p>
          <a:p>
            <a:pPr marL="895350" lvl="1" indent="-438150">
              <a:buAutoNum type="arabicPeriod"/>
            </a:pPr>
            <a:r>
              <a:rPr lang="id-ID" sz="2800" dirty="0" smtClean="0">
                <a:latin typeface="+mj-lt"/>
              </a:rPr>
              <a:t>Persiapan Laporan 2010-2011</a:t>
            </a:r>
          </a:p>
          <a:p>
            <a:pPr marL="895350" lvl="1" indent="-438150">
              <a:buFont typeface="+mj-lt"/>
              <a:buAutoNum type="arabicPeriod"/>
            </a:pPr>
            <a:r>
              <a:rPr lang="id-ID" sz="2800" dirty="0" smtClean="0">
                <a:latin typeface="+mj-lt"/>
              </a:rPr>
              <a:t>Jadwal pelaporan 2010-2011 dan pengajuan perpanjangan jadwal publikasi laporan</a:t>
            </a:r>
          </a:p>
          <a:p>
            <a:pPr marL="895350" lvl="1" indent="-438150">
              <a:buFont typeface="+mj-lt"/>
              <a:buAutoNum type="arabicPeriod"/>
            </a:pPr>
            <a:r>
              <a:rPr lang="id-ID" sz="2800" dirty="0" smtClean="0">
                <a:latin typeface="+mj-lt"/>
              </a:rPr>
              <a:t>Rencana kerja dan anggaran 2014</a:t>
            </a:r>
          </a:p>
          <a:p>
            <a:pPr marL="895350" lvl="1" indent="-438150">
              <a:buFont typeface="+mj-lt"/>
              <a:buAutoNum type="arabicPeriod"/>
            </a:pPr>
            <a:r>
              <a:rPr lang="id-ID" sz="2800" dirty="0" smtClean="0">
                <a:latin typeface="+mj-lt"/>
              </a:rPr>
              <a:t>Informasi tentang standar baru dan training tentang Standar Baru EITI di Indonesia </a:t>
            </a:r>
          </a:p>
          <a:p>
            <a:pPr marL="1200150" lvl="1" indent="-742950">
              <a:buFont typeface="+mj-lt"/>
              <a:buAutoNum type="arabicPeriod"/>
            </a:pPr>
            <a:endParaRPr lang="id-ID" sz="2800" dirty="0" smtClean="0">
              <a:latin typeface="+mj-lt"/>
            </a:endParaRPr>
          </a:p>
          <a:p>
            <a:pPr marL="1200150" lvl="1" indent="-742950">
              <a:buFont typeface="+mj-lt"/>
              <a:buAutoNum type="arabicPeriod"/>
            </a:pPr>
            <a:endParaRPr lang="id-ID" sz="2800" dirty="0" smtClean="0">
              <a:latin typeface="+mj-lt"/>
            </a:endParaRPr>
          </a:p>
          <a:p>
            <a:pPr marL="742950" indent="-742950">
              <a:buAutoNum type="arabicPeriod"/>
            </a:pPr>
            <a:endParaRPr lang="id-ID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411426"/>
            <a:ext cx="8153400" cy="92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361950" indent="-361950"/>
            <a:r>
              <a:rPr lang="id-ID" sz="2800" b="1" dirty="0">
                <a:latin typeface="+mj-lt"/>
              </a:rPr>
              <a:t>a</a:t>
            </a:r>
            <a:r>
              <a:rPr lang="id-ID" sz="2800" b="1" dirty="0" smtClean="0">
                <a:latin typeface="+mj-lt"/>
              </a:rPr>
              <a:t>. </a:t>
            </a:r>
            <a:r>
              <a:rPr lang="id-ID" sz="2800" b="1" dirty="0" smtClean="0"/>
              <a:t>Sekilas informasi tentang Standar Baru (2)</a:t>
            </a:r>
            <a:endParaRPr lang="id-ID" sz="2800" b="1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85046" y="1340768"/>
            <a:ext cx="84105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7"/>
            <a:r>
              <a:rPr lang="id-ID" sz="2400" dirty="0" smtClean="0">
                <a:latin typeface="+mj-lt"/>
              </a:rPr>
              <a:t>2. Persyaratan pembukaan data (</a:t>
            </a:r>
            <a:r>
              <a:rPr lang="id-ID" sz="2400" i="1" dirty="0" smtClean="0">
                <a:latin typeface="+mj-lt"/>
              </a:rPr>
              <a:t>disclosure)</a:t>
            </a:r>
            <a:r>
              <a:rPr lang="id-ID" sz="2400" dirty="0" smtClean="0">
                <a:latin typeface="+mj-lt"/>
              </a:rPr>
              <a:t> yang baru: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id-ID" sz="2400" i="1" dirty="0" smtClean="0">
                <a:latin typeface="+mj-lt"/>
              </a:rPr>
              <a:t>Disclosure </a:t>
            </a:r>
            <a:r>
              <a:rPr lang="id-ID" sz="2400" dirty="0" smtClean="0">
                <a:latin typeface="+mj-lt"/>
              </a:rPr>
              <a:t>secara komprehensif (lengkap) dan akurat</a:t>
            </a:r>
            <a:r>
              <a:rPr lang="id-ID" sz="2400" dirty="0">
                <a:latin typeface="+mj-lt"/>
              </a:rPr>
              <a:t>;</a:t>
            </a:r>
            <a:r>
              <a:rPr lang="id-ID" sz="2400" dirty="0" smtClean="0">
                <a:latin typeface="+mj-lt"/>
              </a:rPr>
              <a:t> 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id-ID" sz="2400" dirty="0" smtClean="0">
                <a:latin typeface="+mj-lt"/>
              </a:rPr>
              <a:t>Laporan ditulis berdasarkan tipe pembayaran individu, hingga per proyek atau disebut sebagai </a:t>
            </a:r>
            <a:r>
              <a:rPr lang="id-ID" sz="2400" i="1" dirty="0" smtClean="0">
                <a:latin typeface="+mj-lt"/>
              </a:rPr>
              <a:t>disaggregated</a:t>
            </a:r>
            <a:r>
              <a:rPr lang="id-ID" sz="2400" dirty="0" smtClean="0">
                <a:latin typeface="+mj-lt"/>
              </a:rPr>
              <a:t>.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id-ID" sz="2400" dirty="0" smtClean="0">
                <a:latin typeface="+mj-lt"/>
              </a:rPr>
              <a:t>Informasi tentang Badan Usaha Milik Negara, termasuk di antaranya: penjualan bagian Pemerintah, hingga subsidi bahan bakar, termasuk kepemilikan pada perusahaan lain. 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id-ID" sz="2400" dirty="0" smtClean="0">
                <a:latin typeface="+mj-lt"/>
              </a:rPr>
              <a:t>Transfer ke daerah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id-ID" sz="2400" i="1" dirty="0" smtClean="0">
                <a:latin typeface="+mj-lt"/>
              </a:rPr>
              <a:t>Social expenditure</a:t>
            </a:r>
            <a:endParaRPr lang="id-ID" sz="2400" dirty="0" smtClean="0">
              <a:latin typeface="+mj-lt"/>
            </a:endParaRPr>
          </a:p>
          <a:p>
            <a:pPr marL="817563" lvl="1" indent="-360363">
              <a:buFont typeface="Arial" pitchFamily="34" charset="0"/>
              <a:buChar char="•"/>
            </a:pPr>
            <a:r>
              <a:rPr lang="id-ID" sz="2400" dirty="0" smtClean="0">
                <a:latin typeface="+mj-lt"/>
              </a:rPr>
              <a:t>Biaya transit jika terdapat pendapatan atas transportasi melalui pipa minyak atau gas</a:t>
            </a:r>
            <a:endParaRPr lang="id-ID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41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517275" y="476847"/>
            <a:ext cx="8153400" cy="92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361950" indent="-361950"/>
            <a:r>
              <a:rPr lang="id-ID" sz="2800" b="1" dirty="0">
                <a:latin typeface="+mj-lt"/>
              </a:rPr>
              <a:t>a</a:t>
            </a:r>
            <a:r>
              <a:rPr lang="id-ID" sz="2800" b="1" dirty="0" smtClean="0">
                <a:latin typeface="+mj-lt"/>
              </a:rPr>
              <a:t>. </a:t>
            </a:r>
            <a:r>
              <a:rPr lang="id-ID" sz="2800" b="1" dirty="0" smtClean="0"/>
              <a:t>Sekilas informasi tentang Standar Baru (3)</a:t>
            </a:r>
            <a:endParaRPr lang="id-ID" sz="2800" b="1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85046" y="1406189"/>
            <a:ext cx="84105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7"/>
            <a:r>
              <a:rPr lang="id-ID" sz="2400" dirty="0" smtClean="0">
                <a:latin typeface="+mj-lt"/>
              </a:rPr>
              <a:t>Hal lain dalam Standar Baru 2013: </a:t>
            </a:r>
          </a:p>
          <a:p>
            <a:pPr marL="173037"/>
            <a:r>
              <a:rPr lang="id-ID" sz="2400" dirty="0" smtClean="0">
                <a:latin typeface="+mj-lt"/>
              </a:rPr>
              <a:t>3</a:t>
            </a:r>
            <a:r>
              <a:rPr lang="id-ID" sz="2400" dirty="0" smtClean="0">
                <a:latin typeface="+mj-lt"/>
              </a:rPr>
              <a:t>. Laporan aktifitas tahunan</a:t>
            </a:r>
          </a:p>
          <a:p>
            <a:pPr marL="528638" indent="-357188"/>
            <a:r>
              <a:rPr lang="id-ID" sz="2400" dirty="0">
                <a:latin typeface="+mj-lt"/>
              </a:rPr>
              <a:t>	</a:t>
            </a:r>
            <a:r>
              <a:rPr lang="id-ID" sz="2400" dirty="0" smtClean="0">
                <a:latin typeface="+mj-lt"/>
              </a:rPr>
              <a:t>Semua negara pelaksana diminta untuk mempublikasi  laporan aktifitas tahunan. Termasuk capaian dalam rencana kerja. </a:t>
            </a:r>
            <a:endParaRPr lang="id-ID" sz="2400" dirty="0" smtClean="0">
              <a:latin typeface="+mj-lt"/>
            </a:endParaRPr>
          </a:p>
          <a:p>
            <a:pPr marL="173037"/>
            <a:r>
              <a:rPr lang="id-ID" sz="2400" dirty="0" smtClean="0">
                <a:latin typeface="+mj-lt"/>
              </a:rPr>
              <a:t>4. Perbaikan atas prosedur Validasi </a:t>
            </a:r>
          </a:p>
          <a:p>
            <a:pPr marL="528638"/>
            <a:r>
              <a:rPr lang="id-ID" sz="2400" dirty="0" smtClean="0">
                <a:latin typeface="+mj-lt"/>
              </a:rPr>
              <a:t>Validator akan diadakan dan dikelola oleh Sekretariat Internasional. Validasi akan dilakukan setiap 3 tahun.</a:t>
            </a:r>
          </a:p>
          <a:p>
            <a:pPr marL="168275"/>
            <a:endParaRPr lang="id-ID" sz="2400" dirty="0" smtClean="0">
              <a:latin typeface="+mj-lt"/>
            </a:endParaRPr>
          </a:p>
          <a:p>
            <a:pPr marL="360363" indent="-360363"/>
            <a:r>
              <a:rPr lang="id-ID" sz="2400" b="1" dirty="0" smtClean="0">
                <a:latin typeface="+mj-lt"/>
              </a:rPr>
              <a:t>b. Training Standar Baru EITI untuk Asia Pasifik akan diselenggarakan pada 2-6 Desember 2013 di Jakarta</a:t>
            </a:r>
            <a:endParaRPr lang="id-ID" sz="2400" b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131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477814" y="1412776"/>
            <a:ext cx="8153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895350" lvl="1" indent="-438150" algn="ctr"/>
            <a:r>
              <a:rPr lang="id-ID" sz="3800" b="1" dirty="0" smtClean="0">
                <a:latin typeface="+mj-lt"/>
              </a:rPr>
              <a:t>TERIMA KASIH</a:t>
            </a:r>
            <a:endParaRPr lang="id-ID" sz="3800" dirty="0"/>
          </a:p>
          <a:p>
            <a:pPr lvl="2"/>
            <a:endParaRPr lang="id-ID" sz="3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853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971600" y="2564904"/>
            <a:ext cx="786536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533400" indent="-533400">
              <a:buAutoNum type="arabicPeriod"/>
            </a:pPr>
            <a:r>
              <a:rPr lang="en-US" sz="3000" b="1" dirty="0" smtClean="0">
                <a:latin typeface="+mj-lt"/>
              </a:rPr>
              <a:t>KEPUTUSAN HASIL VALIDASI</a:t>
            </a:r>
            <a:r>
              <a:rPr lang="id-ID" sz="3000" b="1" dirty="0" smtClean="0">
                <a:latin typeface="+mj-lt"/>
              </a:rPr>
              <a:t>:</a:t>
            </a:r>
          </a:p>
          <a:p>
            <a:endParaRPr lang="id-ID" sz="3000" b="1" dirty="0" smtClean="0">
              <a:latin typeface="+mj-lt"/>
            </a:endParaRPr>
          </a:p>
          <a:p>
            <a:pPr marL="971550" lvl="1" indent="-514350">
              <a:buFont typeface="+mj-lt"/>
              <a:buAutoNum type="alphaLcParenR"/>
            </a:pPr>
            <a:r>
              <a:rPr lang="id-ID" sz="3000" b="1" dirty="0" smtClean="0">
                <a:latin typeface="+mj-lt"/>
              </a:rPr>
              <a:t>Keputusan Dewan</a:t>
            </a:r>
          </a:p>
          <a:p>
            <a:pPr marL="971550" lvl="1" indent="-514350">
              <a:buFont typeface="+mj-lt"/>
              <a:buAutoNum type="alphaLcParenR"/>
            </a:pPr>
            <a:r>
              <a:rPr lang="id-ID" sz="3000" b="1" dirty="0" smtClean="0">
                <a:latin typeface="+mj-lt"/>
              </a:rPr>
              <a:t>Langkah perbaikan yang disarankan</a:t>
            </a:r>
            <a:endParaRPr lang="id-ID" sz="3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9075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116632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r>
              <a:rPr lang="id-ID" sz="2800" b="1" dirty="0" smtClean="0">
                <a:latin typeface="+mj-lt"/>
              </a:rPr>
              <a:t>a) Keputusan Dewan atas </a:t>
            </a:r>
            <a:r>
              <a:rPr lang="en-US" sz="2800" b="1" dirty="0" err="1" smtClean="0">
                <a:latin typeface="+mj-lt"/>
              </a:rPr>
              <a:t>Validasi</a:t>
            </a:r>
            <a:r>
              <a:rPr lang="id-ID" sz="2800" b="1" dirty="0" smtClean="0">
                <a:latin typeface="+mj-lt"/>
              </a:rPr>
              <a:t> Indonesia</a:t>
            </a:r>
            <a:endParaRPr lang="id-ID" sz="2800" b="1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19163" y="1268761"/>
            <a:ext cx="84105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455613">
              <a:buFont typeface="Arial" pitchFamily="34" charset="0"/>
              <a:buChar char="•"/>
            </a:pPr>
            <a:r>
              <a:rPr lang="en-US" sz="2400" dirty="0" err="1" smtClean="0">
                <a:latin typeface="+mj-lt"/>
              </a:rPr>
              <a:t>Dewan</a:t>
            </a:r>
            <a:r>
              <a:rPr lang="en-US" sz="2400" dirty="0" smtClean="0">
                <a:latin typeface="+mj-lt"/>
              </a:rPr>
              <a:t> EITI </a:t>
            </a:r>
            <a:r>
              <a:rPr lang="en-US" sz="2400" dirty="0" err="1" smtClean="0">
                <a:latin typeface="+mj-lt"/>
              </a:rPr>
              <a:t>dalam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rapat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tanggal</a:t>
            </a:r>
            <a:r>
              <a:rPr lang="en-US" sz="2400" dirty="0" smtClean="0">
                <a:latin typeface="+mj-lt"/>
              </a:rPr>
              <a:t> 17 </a:t>
            </a:r>
            <a:r>
              <a:rPr lang="en-US" sz="2400" dirty="0" err="1" smtClean="0">
                <a:latin typeface="+mj-lt"/>
              </a:rPr>
              <a:t>Oktober</a:t>
            </a:r>
            <a:r>
              <a:rPr lang="en-US" sz="2400" dirty="0" smtClean="0">
                <a:latin typeface="+mj-lt"/>
              </a:rPr>
              <a:t> 2013 </a:t>
            </a:r>
            <a:r>
              <a:rPr lang="en-US" sz="2400" dirty="0" err="1" smtClean="0">
                <a:latin typeface="+mj-lt"/>
              </a:rPr>
              <a:t>memutuskan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bahwa</a:t>
            </a:r>
            <a:r>
              <a:rPr lang="en-US" sz="2400" dirty="0" smtClean="0">
                <a:latin typeface="+mj-lt"/>
              </a:rPr>
              <a:t> Indonesia </a:t>
            </a:r>
            <a:r>
              <a:rPr lang="en-US" sz="2400" u="sng" dirty="0" err="1" smtClean="0">
                <a:latin typeface="+mj-lt"/>
              </a:rPr>
              <a:t>belum</a:t>
            </a:r>
            <a:r>
              <a:rPr lang="en-US" sz="2400" u="sng" dirty="0" smtClean="0">
                <a:latin typeface="+mj-lt"/>
              </a:rPr>
              <a:t> </a:t>
            </a:r>
            <a:r>
              <a:rPr lang="en-US" sz="2400" i="1" u="sng" dirty="0" smtClean="0">
                <a:latin typeface="+mj-lt"/>
              </a:rPr>
              <a:t>compliant</a:t>
            </a:r>
            <a:r>
              <a:rPr lang="en-US" sz="2400" dirty="0" smtClean="0">
                <a:latin typeface="+mj-lt"/>
              </a:rPr>
              <a:t>, </a:t>
            </a:r>
            <a:r>
              <a:rPr lang="en-US" sz="2400" dirty="0" err="1" smtClean="0">
                <a:latin typeface="+mj-lt"/>
              </a:rPr>
              <a:t>tapi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sudah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menunjukkan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kemajuan</a:t>
            </a:r>
            <a:r>
              <a:rPr lang="en-US" sz="2400" dirty="0" smtClean="0">
                <a:latin typeface="+mj-lt"/>
              </a:rPr>
              <a:t> yang </a:t>
            </a:r>
            <a:r>
              <a:rPr lang="en-US" sz="2400" dirty="0" err="1" smtClean="0">
                <a:latin typeface="+mj-lt"/>
              </a:rPr>
              <a:t>berarti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dalam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penerapan</a:t>
            </a:r>
            <a:r>
              <a:rPr lang="en-US" sz="2400" dirty="0" smtClean="0">
                <a:latin typeface="+mj-lt"/>
              </a:rPr>
              <a:t> EITI.</a:t>
            </a:r>
          </a:p>
          <a:p>
            <a:pPr marL="628650" indent="-455613">
              <a:buFont typeface="Arial" pitchFamily="34" charset="0"/>
              <a:buChar char="•"/>
            </a:pPr>
            <a:r>
              <a:rPr lang="en-US" sz="2400" dirty="0" err="1" smtClean="0">
                <a:latin typeface="+mj-lt"/>
              </a:rPr>
              <a:t>Diperlukan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langkah-langkah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perbaikan</a:t>
            </a:r>
            <a:r>
              <a:rPr lang="en-US" sz="2400" dirty="0" smtClean="0">
                <a:latin typeface="+mj-lt"/>
              </a:rPr>
              <a:t> </a:t>
            </a:r>
            <a:r>
              <a:rPr lang="id-ID" sz="2400" dirty="0" smtClean="0">
                <a:latin typeface="+mj-lt"/>
              </a:rPr>
              <a:t>khususnya untuk </a:t>
            </a:r>
            <a:r>
              <a:rPr lang="id-ID" sz="2400" dirty="0">
                <a:latin typeface="+mj-lt"/>
              </a:rPr>
              <a:t>p</a:t>
            </a:r>
            <a:r>
              <a:rPr lang="en-US" sz="2400" dirty="0" err="1" smtClean="0">
                <a:latin typeface="+mj-lt"/>
              </a:rPr>
              <a:t>ersyaratan</a:t>
            </a:r>
            <a:r>
              <a:rPr lang="en-US" sz="2400" dirty="0" smtClean="0">
                <a:latin typeface="+mj-lt"/>
              </a:rPr>
              <a:t> 5,9,11,14 </a:t>
            </a:r>
            <a:r>
              <a:rPr lang="en-US" sz="2400" dirty="0" err="1" smtClean="0">
                <a:latin typeface="+mj-lt"/>
              </a:rPr>
              <a:t>dan</a:t>
            </a:r>
            <a:r>
              <a:rPr lang="en-US" sz="2400" dirty="0" smtClean="0">
                <a:latin typeface="+mj-lt"/>
              </a:rPr>
              <a:t> 15.</a:t>
            </a:r>
          </a:p>
          <a:p>
            <a:pPr marL="628650" indent="-455613">
              <a:buFont typeface="Arial" pitchFamily="34" charset="0"/>
              <a:buChar char="•"/>
            </a:pPr>
            <a:r>
              <a:rPr lang="id-ID" sz="2400" dirty="0" smtClean="0">
                <a:latin typeface="+mj-lt"/>
              </a:rPr>
              <a:t>E</a:t>
            </a:r>
            <a:r>
              <a:rPr lang="en-US" sz="2400" dirty="0" err="1" smtClean="0">
                <a:latin typeface="+mj-lt"/>
              </a:rPr>
              <a:t>valuasi</a:t>
            </a:r>
            <a:r>
              <a:rPr lang="en-US" sz="2400" dirty="0" smtClean="0">
                <a:latin typeface="+mj-lt"/>
              </a:rPr>
              <a:t> </a:t>
            </a:r>
            <a:r>
              <a:rPr lang="id-ID" sz="2400" dirty="0" smtClean="0">
                <a:latin typeface="+mj-lt"/>
              </a:rPr>
              <a:t>atas langkah perbaikan </a:t>
            </a:r>
            <a:r>
              <a:rPr lang="en-US" sz="2400" dirty="0" err="1" smtClean="0">
                <a:latin typeface="+mj-lt"/>
              </a:rPr>
              <a:t>oleh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Sekretariat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Internasional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dalam</a:t>
            </a:r>
            <a:r>
              <a:rPr lang="en-US" sz="2400" dirty="0" smtClean="0">
                <a:latin typeface="+mj-lt"/>
              </a:rPr>
              <a:t> 15 </a:t>
            </a:r>
            <a:r>
              <a:rPr lang="en-US" sz="2400" dirty="0" err="1" smtClean="0">
                <a:latin typeface="+mj-lt"/>
              </a:rPr>
              <a:t>bulan</a:t>
            </a:r>
            <a:r>
              <a:rPr lang="en-US" sz="2400" dirty="0" smtClean="0">
                <a:latin typeface="+mj-lt"/>
              </a:rPr>
              <a:t> (</a:t>
            </a:r>
            <a:r>
              <a:rPr lang="en-US" sz="2400" i="1" dirty="0" smtClean="0">
                <a:latin typeface="+mj-lt"/>
              </a:rPr>
              <a:t>deadline</a:t>
            </a:r>
            <a:r>
              <a:rPr lang="en-US" sz="2400" dirty="0" smtClean="0">
                <a:latin typeface="+mj-lt"/>
              </a:rPr>
              <a:t> 15 </a:t>
            </a:r>
            <a:r>
              <a:rPr lang="en-US" sz="2400" dirty="0" err="1" smtClean="0">
                <a:latin typeface="+mj-lt"/>
              </a:rPr>
              <a:t>Januari</a:t>
            </a:r>
            <a:r>
              <a:rPr lang="en-US" sz="2400" dirty="0" smtClean="0">
                <a:latin typeface="+mj-lt"/>
              </a:rPr>
              <a:t> 2015).</a:t>
            </a:r>
            <a:endParaRPr lang="id-ID" sz="2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116632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r>
              <a:rPr lang="id-ID" sz="2800" b="1" dirty="0" smtClean="0">
                <a:latin typeface="+mj-lt"/>
              </a:rPr>
              <a:t>b. </a:t>
            </a:r>
            <a:r>
              <a:rPr lang="en-US" sz="2800" b="1" dirty="0" err="1" smtClean="0">
                <a:latin typeface="+mj-lt"/>
              </a:rPr>
              <a:t>Langkah</a:t>
            </a:r>
            <a:r>
              <a:rPr lang="en-US" sz="2800" b="1" dirty="0" smtClean="0">
                <a:latin typeface="+mj-lt"/>
              </a:rPr>
              <a:t> </a:t>
            </a:r>
            <a:r>
              <a:rPr lang="en-US" sz="2800" b="1" dirty="0" err="1" smtClean="0">
                <a:latin typeface="+mj-lt"/>
              </a:rPr>
              <a:t>Perbaikan</a:t>
            </a:r>
            <a:r>
              <a:rPr lang="id-ID" sz="2800" b="1" dirty="0" smtClean="0">
                <a:latin typeface="+mj-lt"/>
              </a:rPr>
              <a:t> yang Disarankan (1)</a:t>
            </a:r>
            <a:endParaRPr lang="id-ID" sz="2800" b="1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19163" y="1124744"/>
            <a:ext cx="841055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7"/>
            <a:r>
              <a:rPr lang="en-US" sz="2200" b="1" dirty="0" err="1" smtClean="0">
                <a:latin typeface="+mj-lt"/>
              </a:rPr>
              <a:t>Persyaratan</a:t>
            </a:r>
            <a:r>
              <a:rPr lang="en-US" sz="2200" b="1" dirty="0" smtClean="0">
                <a:latin typeface="+mj-lt"/>
              </a:rPr>
              <a:t> 5</a:t>
            </a:r>
            <a:r>
              <a:rPr lang="id-ID" sz="2200" b="1" dirty="0" smtClean="0">
                <a:latin typeface="+mj-lt"/>
              </a:rPr>
              <a:t>: </a:t>
            </a:r>
            <a:r>
              <a:rPr lang="id-ID" sz="2200" dirty="0" smtClean="0">
                <a:latin typeface="+mj-lt"/>
                <a:sym typeface="Wingdings" pitchFamily="2" charset="2"/>
              </a:rPr>
              <a:t>Waktu pelaporan tidak memenuhi (T-2). </a:t>
            </a:r>
          </a:p>
          <a:p>
            <a:pPr marL="173037"/>
            <a:r>
              <a:rPr lang="en-US" sz="2200" u="sng" dirty="0" err="1" smtClean="0">
                <a:latin typeface="+mj-lt"/>
                <a:sym typeface="Wingdings" pitchFamily="2" charset="2"/>
              </a:rPr>
              <a:t>Langkah</a:t>
            </a:r>
            <a:r>
              <a:rPr lang="en-US" sz="2200" u="sng" dirty="0" smtClean="0">
                <a:latin typeface="+mj-lt"/>
                <a:sym typeface="Wingdings" pitchFamily="2" charset="2"/>
              </a:rPr>
              <a:t> </a:t>
            </a:r>
            <a:r>
              <a:rPr lang="en-US" sz="2200" u="sng" dirty="0" err="1" smtClean="0">
                <a:latin typeface="+mj-lt"/>
                <a:sym typeface="Wingdings" pitchFamily="2" charset="2"/>
              </a:rPr>
              <a:t>perbaikan</a:t>
            </a:r>
            <a:r>
              <a:rPr lang="en-US" sz="2200" dirty="0" smtClean="0">
                <a:latin typeface="+mj-lt"/>
                <a:sym typeface="Wingdings" pitchFamily="2" charset="2"/>
              </a:rPr>
              <a:t>:</a:t>
            </a:r>
          </a:p>
          <a:p>
            <a:pPr marL="228600" indent="-55563"/>
            <a:r>
              <a:rPr lang="en-US" sz="2200" dirty="0" smtClean="0">
                <a:latin typeface="+mj-lt"/>
                <a:sym typeface="Wingdings" pitchFamily="2" charset="2"/>
              </a:rPr>
              <a:t>Tim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Pelaksana</a:t>
            </a:r>
            <a:r>
              <a:rPr lang="en-US" sz="2200" dirty="0" smtClean="0">
                <a:latin typeface="+mj-lt"/>
                <a:sym typeface="Wingdings" pitchFamily="2" charset="2"/>
              </a:rPr>
              <a:t> 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menyepakati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rencana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kerja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tahun</a:t>
            </a:r>
            <a:r>
              <a:rPr lang="en-US" sz="2200" dirty="0" smtClean="0">
                <a:latin typeface="+mj-lt"/>
                <a:sym typeface="Wingdings" pitchFamily="2" charset="2"/>
              </a:rPr>
              <a:t> 2014 paling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lambat</a:t>
            </a:r>
            <a:r>
              <a:rPr lang="en-US" sz="2200" dirty="0" smtClean="0">
                <a:latin typeface="+mj-lt"/>
                <a:sym typeface="Wingdings" pitchFamily="2" charset="2"/>
              </a:rPr>
              <a:t> 31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Desember</a:t>
            </a:r>
            <a:r>
              <a:rPr lang="en-US" sz="2200" dirty="0" smtClean="0">
                <a:latin typeface="+mj-lt"/>
                <a:sym typeface="Wingdings" pitchFamily="2" charset="2"/>
              </a:rPr>
              <a:t> 2013, </a:t>
            </a:r>
            <a:r>
              <a:rPr lang="id-ID" sz="2200" dirty="0" smtClean="0">
                <a:latin typeface="+mj-lt"/>
                <a:sym typeface="Wingdings" pitchFamily="2" charset="2"/>
              </a:rPr>
              <a:t>untuk jadwal p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ublikasi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dan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diseminasi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Laporan</a:t>
            </a:r>
            <a:r>
              <a:rPr lang="en-US" sz="2200" dirty="0" smtClean="0">
                <a:latin typeface="+mj-lt"/>
                <a:sym typeface="Wingdings" pitchFamily="2" charset="2"/>
              </a:rPr>
              <a:t> EITI 2010-2013,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memastikan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pelaporan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secara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tepat</a:t>
            </a:r>
            <a:r>
              <a:rPr lang="en-US" sz="2200" dirty="0" smtClean="0">
                <a:latin typeface="+mj-lt"/>
                <a:sym typeface="Wingdings" pitchFamily="2" charset="2"/>
              </a:rPr>
              <a:t> </a:t>
            </a:r>
            <a:r>
              <a:rPr lang="en-US" sz="2200" dirty="0" err="1" smtClean="0">
                <a:latin typeface="+mj-lt"/>
                <a:sym typeface="Wingdings" pitchFamily="2" charset="2"/>
              </a:rPr>
              <a:t>waktu</a:t>
            </a:r>
            <a:r>
              <a:rPr lang="en-US" sz="2200" dirty="0" smtClean="0">
                <a:latin typeface="+mj-lt"/>
                <a:sym typeface="Wingdings" pitchFamily="2" charset="2"/>
              </a:rPr>
              <a:t>.</a:t>
            </a:r>
            <a:endParaRPr lang="id-ID" sz="2200" dirty="0" smtClean="0">
              <a:latin typeface="+mj-lt"/>
              <a:sym typeface="Wingdings" pitchFamily="2" charset="2"/>
            </a:endParaRPr>
          </a:p>
          <a:p>
            <a:pPr marL="173037"/>
            <a:endParaRPr lang="id-ID" sz="2200" dirty="0" smtClean="0">
              <a:latin typeface="+mj-lt"/>
              <a:sym typeface="Wingdings" pitchFamily="2" charset="2"/>
            </a:endParaRPr>
          </a:p>
          <a:p>
            <a:pPr marL="173037"/>
            <a:r>
              <a:rPr lang="en-US" sz="2200" b="1" dirty="0" err="1" smtClean="0"/>
              <a:t>Persyaratan</a:t>
            </a:r>
            <a:r>
              <a:rPr lang="en-US" sz="2200" b="1" dirty="0" smtClean="0"/>
              <a:t> 9</a:t>
            </a:r>
            <a:r>
              <a:rPr lang="id-ID" sz="2200" b="1" dirty="0" smtClean="0"/>
              <a:t>: </a:t>
            </a:r>
            <a:r>
              <a:rPr lang="id-ID" sz="2200" dirty="0">
                <a:sym typeface="Wingdings" pitchFamily="2" charset="2"/>
              </a:rPr>
              <a:t>P</a:t>
            </a:r>
            <a:r>
              <a:rPr lang="en-US" sz="2200" dirty="0" err="1" smtClean="0">
                <a:sym typeface="Wingdings" pitchFamily="2" charset="2"/>
              </a:rPr>
              <a:t>enetapan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materialitas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Laporan 2009 </a:t>
            </a:r>
            <a:r>
              <a:rPr lang="en-US" sz="2200" dirty="0" err="1" smtClean="0">
                <a:sym typeface="Wingdings" pitchFamily="2" charset="2"/>
              </a:rPr>
              <a:t>dianggap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belum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cukup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materiil</a:t>
            </a:r>
            <a:r>
              <a:rPr lang="en-US" sz="2200" dirty="0" smtClean="0">
                <a:sym typeface="Wingdings" pitchFamily="2" charset="2"/>
              </a:rPr>
              <a:t>.</a:t>
            </a:r>
            <a:endParaRPr lang="id-ID" sz="2200" dirty="0">
              <a:sym typeface="Wingdings" pitchFamily="2" charset="2"/>
            </a:endParaRPr>
          </a:p>
          <a:p>
            <a:pPr marL="173037"/>
            <a:r>
              <a:rPr lang="en-US" sz="2200" u="sng" dirty="0" err="1" smtClean="0">
                <a:sym typeface="Wingdings" pitchFamily="2" charset="2"/>
              </a:rPr>
              <a:t>Langkah</a:t>
            </a:r>
            <a:r>
              <a:rPr lang="en-US" sz="2200" u="sng" dirty="0" smtClean="0">
                <a:sym typeface="Wingdings" pitchFamily="2" charset="2"/>
              </a:rPr>
              <a:t> </a:t>
            </a:r>
            <a:r>
              <a:rPr lang="en-US" sz="2200" u="sng" dirty="0" err="1">
                <a:sym typeface="Wingdings" pitchFamily="2" charset="2"/>
              </a:rPr>
              <a:t>perbaikan</a:t>
            </a:r>
            <a:r>
              <a:rPr lang="en-US" sz="2200" dirty="0">
                <a:sym typeface="Wingdings" pitchFamily="2" charset="2"/>
              </a:rPr>
              <a:t>:</a:t>
            </a:r>
          </a:p>
          <a:p>
            <a:pPr marL="457200" indent="-285750"/>
            <a:r>
              <a:rPr lang="id-ID" sz="2200" dirty="0" smtClean="0">
                <a:sym typeface="Wingdings" pitchFamily="2" charset="2"/>
              </a:rPr>
              <a:t>a. Meninjau kembali </a:t>
            </a:r>
            <a:r>
              <a:rPr lang="en-US" sz="2200" dirty="0" err="1" smtClean="0">
                <a:sym typeface="Wingdings" pitchFamily="2" charset="2"/>
              </a:rPr>
              <a:t>jenis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penerimaan</a:t>
            </a:r>
            <a:r>
              <a:rPr lang="id-ID" sz="2200" dirty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yang dianggap cukup </a:t>
            </a:r>
            <a:r>
              <a:rPr lang="en-US" sz="2200" dirty="0" err="1" smtClean="0">
                <a:sym typeface="Wingdings" pitchFamily="2" charset="2"/>
              </a:rPr>
              <a:t>materi</a:t>
            </a:r>
            <a:r>
              <a:rPr lang="id-ID" sz="2200" dirty="0" smtClean="0">
                <a:sym typeface="Wingdings" pitchFamily="2" charset="2"/>
              </a:rPr>
              <a:t>al (signifikan) kontribusinya kepada negara;</a:t>
            </a:r>
          </a:p>
          <a:p>
            <a:pPr marL="173037"/>
            <a:r>
              <a:rPr lang="id-ID" sz="2200" dirty="0" smtClean="0">
                <a:sym typeface="Wingdings" pitchFamily="2" charset="2"/>
              </a:rPr>
              <a:t>b. Meninjau kembali perusahaan yang materiil sesuai poin a; </a:t>
            </a:r>
          </a:p>
          <a:p>
            <a:pPr marL="173037"/>
            <a:endParaRPr lang="en-US" sz="2200" dirty="0">
              <a:sym typeface="Wingdings" pitchFamily="2" charset="2"/>
            </a:endParaRPr>
          </a:p>
          <a:p>
            <a:pPr marL="228600" indent="-55563"/>
            <a:endParaRPr lang="en-US" sz="2200" dirty="0" smtClean="0">
              <a:latin typeface="+mj-lt"/>
              <a:sym typeface="Wingdings" pitchFamily="2" charset="2"/>
            </a:endParaRPr>
          </a:p>
          <a:p>
            <a:pPr marL="628650" indent="-455613">
              <a:buFont typeface="Arial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116632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r>
              <a:rPr lang="id-ID" sz="2800" b="1" dirty="0" smtClean="0">
                <a:latin typeface="+mj-lt"/>
              </a:rPr>
              <a:t>b. </a:t>
            </a:r>
            <a:r>
              <a:rPr lang="en-US" sz="2800" b="1" dirty="0" err="1" smtClean="0">
                <a:latin typeface="+mj-lt"/>
              </a:rPr>
              <a:t>Langkah</a:t>
            </a:r>
            <a:r>
              <a:rPr lang="en-US" sz="2800" b="1" dirty="0" smtClean="0">
                <a:latin typeface="+mj-lt"/>
              </a:rPr>
              <a:t> </a:t>
            </a:r>
            <a:r>
              <a:rPr lang="en-US" sz="2800" b="1" dirty="0" err="1" smtClean="0">
                <a:latin typeface="+mj-lt"/>
              </a:rPr>
              <a:t>Perbaikan</a:t>
            </a:r>
            <a:r>
              <a:rPr lang="id-ID" sz="2800" b="1" dirty="0" smtClean="0">
                <a:latin typeface="+mj-lt"/>
              </a:rPr>
              <a:t> yang Disarankan (2)</a:t>
            </a:r>
            <a:endParaRPr lang="id-ID" sz="2800" b="1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19163" y="1124744"/>
            <a:ext cx="841055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7"/>
            <a:r>
              <a:rPr lang="en-US" sz="2200" b="1" dirty="0" err="1"/>
              <a:t>Persyaratan</a:t>
            </a:r>
            <a:r>
              <a:rPr lang="en-US" sz="2200" b="1" dirty="0"/>
              <a:t> </a:t>
            </a:r>
            <a:r>
              <a:rPr lang="en-US" sz="2200" b="1" dirty="0" smtClean="0"/>
              <a:t>11</a:t>
            </a:r>
            <a:r>
              <a:rPr lang="id-ID" sz="2200" b="1" dirty="0" smtClean="0"/>
              <a:t>: </a:t>
            </a:r>
            <a:r>
              <a:rPr lang="id-ID" sz="2200" dirty="0" smtClean="0">
                <a:sym typeface="Wingdings" pitchFamily="2" charset="2"/>
              </a:rPr>
              <a:t>Masih ada </a:t>
            </a:r>
            <a:r>
              <a:rPr lang="en-US" sz="2200" dirty="0" err="1" smtClean="0">
                <a:sym typeface="Wingdings" pitchFamily="2" charset="2"/>
              </a:rPr>
              <a:t>entitas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>
                <a:sym typeface="Wingdings" pitchFamily="2" charset="2"/>
              </a:rPr>
              <a:t>yang </a:t>
            </a:r>
            <a:r>
              <a:rPr lang="en-US" sz="2200" dirty="0" err="1">
                <a:sym typeface="Wingdings" pitchFamily="2" charset="2"/>
              </a:rPr>
              <a:t>dianggap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materi</a:t>
            </a:r>
            <a:r>
              <a:rPr lang="id-ID" sz="2200" dirty="0" smtClean="0">
                <a:sym typeface="Wingdings" pitchFamily="2" charset="2"/>
              </a:rPr>
              <a:t>a</a:t>
            </a:r>
            <a:r>
              <a:rPr lang="en-US" sz="2200" dirty="0" smtClean="0">
                <a:sym typeface="Wingdings" pitchFamily="2" charset="2"/>
              </a:rPr>
              <a:t>l</a:t>
            </a:r>
            <a:r>
              <a:rPr lang="id-ID" sz="2200" dirty="0" smtClean="0">
                <a:sym typeface="Wingdings" pitchFamily="2" charset="2"/>
              </a:rPr>
              <a:t>, tetapi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belum masuk </a:t>
            </a:r>
            <a:r>
              <a:rPr lang="en-US" sz="2200" dirty="0" err="1" smtClean="0">
                <a:sym typeface="Wingdings" pitchFamily="2" charset="2"/>
              </a:rPr>
              <a:t>dalam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id-ID" sz="2200" dirty="0">
                <a:sym typeface="Wingdings" pitchFamily="2" charset="2"/>
              </a:rPr>
              <a:t>L</a:t>
            </a:r>
            <a:r>
              <a:rPr lang="en-US" sz="2200" dirty="0" err="1" smtClean="0">
                <a:sym typeface="Wingdings" pitchFamily="2" charset="2"/>
              </a:rPr>
              <a:t>aporan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>
                <a:sym typeface="Wingdings" pitchFamily="2" charset="2"/>
              </a:rPr>
              <a:t>EITI 2009.</a:t>
            </a:r>
          </a:p>
          <a:p>
            <a:pPr marL="171450" indent="1588"/>
            <a:r>
              <a:rPr lang="en-US" sz="2200" u="sng" dirty="0" err="1" smtClean="0">
                <a:sym typeface="Wingdings" pitchFamily="2" charset="2"/>
              </a:rPr>
              <a:t>Langkah</a:t>
            </a:r>
            <a:r>
              <a:rPr lang="en-US" sz="2200" u="sng" dirty="0" smtClean="0">
                <a:sym typeface="Wingdings" pitchFamily="2" charset="2"/>
              </a:rPr>
              <a:t> </a:t>
            </a:r>
            <a:r>
              <a:rPr lang="en-US" sz="2200" u="sng" dirty="0" err="1" smtClean="0">
                <a:sym typeface="Wingdings" pitchFamily="2" charset="2"/>
              </a:rPr>
              <a:t>perbaikan</a:t>
            </a:r>
            <a:r>
              <a:rPr lang="en-US" sz="2200" dirty="0" smtClean="0">
                <a:sym typeface="Wingdings" pitchFamily="2" charset="2"/>
              </a:rPr>
              <a:t>:</a:t>
            </a:r>
            <a:r>
              <a:rPr lang="id-ID" sz="2200" dirty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Memasukkan t</a:t>
            </a:r>
            <a:r>
              <a:rPr lang="en-US" sz="2200" dirty="0" err="1" smtClean="0">
                <a:sym typeface="Wingdings" pitchFamily="2" charset="2"/>
              </a:rPr>
              <a:t>otal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penerimaan migas dan pertambangan yang mencakup entitas </a:t>
            </a:r>
            <a:r>
              <a:rPr lang="en-US" sz="2200" dirty="0" smtClean="0">
                <a:sym typeface="Wingdings" pitchFamily="2" charset="2"/>
              </a:rPr>
              <a:t>yang </a:t>
            </a:r>
            <a:r>
              <a:rPr lang="id-ID" sz="2200" dirty="0" smtClean="0">
                <a:sym typeface="Wingdings" pitchFamily="2" charset="2"/>
              </a:rPr>
              <a:t>belum termasuk </a:t>
            </a:r>
            <a:r>
              <a:rPr lang="en-US" sz="2200" dirty="0" err="1" smtClean="0">
                <a:sym typeface="Wingdings" pitchFamily="2" charset="2"/>
              </a:rPr>
              <a:t>dalam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pelaporan</a:t>
            </a:r>
            <a:r>
              <a:rPr lang="en-US" sz="2200" dirty="0">
                <a:sym typeface="Wingdings" pitchFamily="2" charset="2"/>
              </a:rPr>
              <a:t>.</a:t>
            </a:r>
          </a:p>
          <a:p>
            <a:pPr marL="173037"/>
            <a:endParaRPr lang="en-US" sz="2200" dirty="0">
              <a:sym typeface="Wingdings" pitchFamily="2" charset="2"/>
            </a:endParaRPr>
          </a:p>
          <a:p>
            <a:pPr marL="173037"/>
            <a:r>
              <a:rPr lang="en-US" sz="2200" b="1" dirty="0" err="1"/>
              <a:t>Persyaratan</a:t>
            </a:r>
            <a:r>
              <a:rPr lang="en-US" sz="2200" b="1" dirty="0"/>
              <a:t> </a:t>
            </a:r>
            <a:r>
              <a:rPr lang="en-US" sz="2200" b="1" dirty="0" smtClean="0"/>
              <a:t>14</a:t>
            </a:r>
            <a:r>
              <a:rPr lang="id-ID" sz="2200" b="1" dirty="0" smtClean="0"/>
              <a:t>:</a:t>
            </a:r>
            <a:r>
              <a:rPr lang="id-ID" sz="2200" b="1" dirty="0"/>
              <a:t> </a:t>
            </a:r>
            <a:r>
              <a:rPr lang="id-ID" sz="2200" dirty="0" smtClean="0">
                <a:sym typeface="Wingdings" pitchFamily="2" charset="2"/>
              </a:rPr>
              <a:t>entitas p</a:t>
            </a:r>
            <a:r>
              <a:rPr lang="en-US" sz="2200" dirty="0" err="1" smtClean="0">
                <a:sym typeface="Wingdings" pitchFamily="2" charset="2"/>
              </a:rPr>
              <a:t>erusahaan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masih dianggap belum </a:t>
            </a:r>
            <a:r>
              <a:rPr lang="en-US" sz="2200" dirty="0" err="1" smtClean="0">
                <a:sym typeface="Wingdings" pitchFamily="2" charset="2"/>
              </a:rPr>
              <a:t>secara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id-ID" sz="2200" dirty="0">
                <a:sym typeface="Wingdings" pitchFamily="2" charset="2"/>
              </a:rPr>
              <a:t>komprehensif </a:t>
            </a:r>
            <a:r>
              <a:rPr lang="id-ID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melaporkan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sesuai dengan formulir yang diminta</a:t>
            </a:r>
            <a:r>
              <a:rPr lang="en-US" sz="2200" dirty="0" smtClean="0">
                <a:sym typeface="Wingdings" pitchFamily="2" charset="2"/>
              </a:rPr>
              <a:t>. </a:t>
            </a:r>
            <a:endParaRPr lang="id-ID" sz="2200" dirty="0">
              <a:sym typeface="Wingdings" pitchFamily="2" charset="2"/>
            </a:endParaRPr>
          </a:p>
          <a:p>
            <a:pPr marL="173037"/>
            <a:r>
              <a:rPr lang="en-US" sz="2200" u="sng" dirty="0" err="1" smtClean="0">
                <a:sym typeface="Wingdings" pitchFamily="2" charset="2"/>
              </a:rPr>
              <a:t>Langkah</a:t>
            </a:r>
            <a:r>
              <a:rPr lang="en-US" sz="2200" u="sng" dirty="0" smtClean="0">
                <a:sym typeface="Wingdings" pitchFamily="2" charset="2"/>
              </a:rPr>
              <a:t> </a:t>
            </a:r>
            <a:r>
              <a:rPr lang="en-US" sz="2200" u="sng" dirty="0" err="1" smtClean="0">
                <a:sym typeface="Wingdings" pitchFamily="2" charset="2"/>
              </a:rPr>
              <a:t>perbaikan</a:t>
            </a:r>
            <a:r>
              <a:rPr lang="en-US" sz="2200" dirty="0" err="1" smtClean="0">
                <a:sym typeface="Wingdings" pitchFamily="2" charset="2"/>
              </a:rPr>
              <a:t>:Tim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Pelaksana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memastikan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bahwa</a:t>
            </a:r>
            <a:r>
              <a:rPr lang="id-ID" sz="2200" dirty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perusahaan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telah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melaporkan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secara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lengkap</a:t>
            </a:r>
            <a:r>
              <a:rPr lang="id-ID" sz="2200" dirty="0" smtClean="0">
                <a:sym typeface="Wingdings" pitchFamily="2" charset="2"/>
              </a:rPr>
              <a:t>; </a:t>
            </a:r>
            <a:r>
              <a:rPr lang="id-ID" sz="2200" dirty="0">
                <a:sym typeface="Wingdings" pitchFamily="2" charset="2"/>
              </a:rPr>
              <a:t>m</a:t>
            </a:r>
            <a:r>
              <a:rPr lang="en-US" sz="2200" dirty="0" err="1" smtClean="0">
                <a:sym typeface="Wingdings" pitchFamily="2" charset="2"/>
              </a:rPr>
              <a:t>emastikan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bahwa </a:t>
            </a:r>
            <a:r>
              <a:rPr lang="en-US" sz="2200" dirty="0" err="1" smtClean="0">
                <a:sym typeface="Wingdings" pitchFamily="2" charset="2"/>
              </a:rPr>
              <a:t>nilai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>
                <a:sym typeface="Wingdings" pitchFamily="2" charset="2"/>
              </a:rPr>
              <a:t>yang </a:t>
            </a:r>
            <a:r>
              <a:rPr lang="en-US" sz="2200" dirty="0" err="1">
                <a:sym typeface="Wingdings" pitchFamily="2" charset="2"/>
              </a:rPr>
              <a:t>tidak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id-ID" sz="2200" dirty="0" smtClean="0">
                <a:sym typeface="Wingdings" pitchFamily="2" charset="2"/>
              </a:rPr>
              <a:t>masuk dalam laporan tidak cukup material</a:t>
            </a:r>
            <a:r>
              <a:rPr lang="en-US" sz="2200" dirty="0" smtClean="0">
                <a:sym typeface="Wingdings" pitchFamily="2" charset="2"/>
              </a:rPr>
              <a:t>.</a:t>
            </a:r>
            <a:endParaRPr lang="en-US" sz="2200" dirty="0">
              <a:sym typeface="Wingdings" pitchFamily="2" charset="2"/>
            </a:endParaRPr>
          </a:p>
          <a:p>
            <a:pPr marL="228600" indent="-55563"/>
            <a:endParaRPr lang="en-US" sz="2200" dirty="0" smtClean="0">
              <a:latin typeface="+mj-lt"/>
              <a:sym typeface="Wingdings" pitchFamily="2" charset="2"/>
            </a:endParaRPr>
          </a:p>
          <a:p>
            <a:pPr marL="628650" indent="-455613">
              <a:buFont typeface="Arial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960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116632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r>
              <a:rPr lang="id-ID" sz="2800" b="1" dirty="0" smtClean="0">
                <a:latin typeface="+mj-lt"/>
              </a:rPr>
              <a:t>b. </a:t>
            </a:r>
            <a:r>
              <a:rPr lang="en-US" sz="2800" b="1" dirty="0" err="1" smtClean="0">
                <a:latin typeface="+mj-lt"/>
              </a:rPr>
              <a:t>Langkah</a:t>
            </a:r>
            <a:r>
              <a:rPr lang="en-US" sz="2800" b="1" dirty="0" smtClean="0">
                <a:latin typeface="+mj-lt"/>
              </a:rPr>
              <a:t> </a:t>
            </a:r>
            <a:r>
              <a:rPr lang="en-US" sz="2800" b="1" dirty="0" err="1" smtClean="0">
                <a:latin typeface="+mj-lt"/>
              </a:rPr>
              <a:t>Perbaikan</a:t>
            </a:r>
            <a:r>
              <a:rPr lang="id-ID" sz="2800" b="1" dirty="0" smtClean="0">
                <a:latin typeface="+mj-lt"/>
              </a:rPr>
              <a:t> yang Disarankan (3)</a:t>
            </a:r>
            <a:endParaRPr lang="id-ID" sz="2800" b="1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19163" y="1182688"/>
            <a:ext cx="841055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3037"/>
            <a:r>
              <a:rPr lang="en-US" sz="2200" b="1" dirty="0" err="1"/>
              <a:t>Persyaratan</a:t>
            </a:r>
            <a:r>
              <a:rPr lang="en-US" sz="2200" b="1" dirty="0"/>
              <a:t> </a:t>
            </a:r>
            <a:r>
              <a:rPr lang="en-US" sz="2200" b="1" dirty="0" smtClean="0"/>
              <a:t>15</a:t>
            </a:r>
            <a:endParaRPr lang="id-ID" sz="2200" b="1" dirty="0" smtClean="0"/>
          </a:p>
          <a:p>
            <a:pPr marL="173037"/>
            <a:r>
              <a:rPr lang="id-ID" sz="2200" dirty="0" smtClean="0">
                <a:sym typeface="Wingdings" pitchFamily="2" charset="2"/>
              </a:rPr>
              <a:t>Entitas </a:t>
            </a:r>
            <a:r>
              <a:rPr lang="id-ID" sz="2200" dirty="0">
                <a:sym typeface="Wingdings" pitchFamily="2" charset="2"/>
              </a:rPr>
              <a:t>p</a:t>
            </a:r>
            <a:r>
              <a:rPr lang="en-US" sz="2200" dirty="0" err="1">
                <a:sym typeface="Wingdings" pitchFamily="2" charset="2"/>
              </a:rPr>
              <a:t>erusahaan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id-ID" sz="2200" dirty="0">
                <a:sym typeface="Wingdings" pitchFamily="2" charset="2"/>
              </a:rPr>
              <a:t>masih dianggap belum </a:t>
            </a:r>
            <a:r>
              <a:rPr lang="en-US" sz="2200" dirty="0" err="1">
                <a:sym typeface="Wingdings" pitchFamily="2" charset="2"/>
              </a:rPr>
              <a:t>secara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id-ID" sz="2200" dirty="0">
                <a:sym typeface="Wingdings" pitchFamily="2" charset="2"/>
              </a:rPr>
              <a:t>komprehensif  </a:t>
            </a:r>
            <a:r>
              <a:rPr lang="en-US" sz="2200" dirty="0" err="1">
                <a:sym typeface="Wingdings" pitchFamily="2" charset="2"/>
              </a:rPr>
              <a:t>melaporkan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id-ID" sz="2200" dirty="0">
                <a:sym typeface="Wingdings" pitchFamily="2" charset="2"/>
              </a:rPr>
              <a:t>sesuai dengan formulir yang diminta</a:t>
            </a:r>
            <a:r>
              <a:rPr lang="en-US" sz="2200" dirty="0" smtClean="0">
                <a:sym typeface="Wingdings" pitchFamily="2" charset="2"/>
              </a:rPr>
              <a:t>.</a:t>
            </a:r>
            <a:endParaRPr lang="id-ID" sz="2200" dirty="0">
              <a:sym typeface="Wingdings" pitchFamily="2" charset="2"/>
            </a:endParaRPr>
          </a:p>
          <a:p>
            <a:pPr marL="173037"/>
            <a:endParaRPr lang="id-ID" sz="2200" u="sng" dirty="0" smtClean="0">
              <a:sym typeface="Wingdings" pitchFamily="2" charset="2"/>
            </a:endParaRPr>
          </a:p>
          <a:p>
            <a:pPr marL="173037"/>
            <a:r>
              <a:rPr lang="en-US" sz="2200" u="sng" dirty="0" err="1" smtClean="0">
                <a:sym typeface="Wingdings" pitchFamily="2" charset="2"/>
              </a:rPr>
              <a:t>Langkah</a:t>
            </a:r>
            <a:r>
              <a:rPr lang="en-US" sz="2200" u="sng" dirty="0" smtClean="0">
                <a:sym typeface="Wingdings" pitchFamily="2" charset="2"/>
              </a:rPr>
              <a:t> </a:t>
            </a:r>
            <a:r>
              <a:rPr lang="en-US" sz="2200" u="sng" dirty="0" err="1" smtClean="0">
                <a:sym typeface="Wingdings" pitchFamily="2" charset="2"/>
              </a:rPr>
              <a:t>perbaikan</a:t>
            </a:r>
            <a:r>
              <a:rPr lang="en-US" sz="2200" dirty="0" smtClean="0">
                <a:sym typeface="Wingdings" pitchFamily="2" charset="2"/>
              </a:rPr>
              <a:t>:</a:t>
            </a:r>
            <a:endParaRPr lang="id-ID" sz="2200" dirty="0" smtClean="0">
              <a:sym typeface="Wingdings" pitchFamily="2" charset="2"/>
            </a:endParaRPr>
          </a:p>
          <a:p>
            <a:pPr marL="173037"/>
            <a:r>
              <a:rPr lang="en-US" sz="2200" dirty="0" smtClean="0">
                <a:sym typeface="Wingdings" pitchFamily="2" charset="2"/>
              </a:rPr>
              <a:t>Tim </a:t>
            </a:r>
            <a:r>
              <a:rPr lang="en-US" sz="2200" dirty="0" err="1">
                <a:sym typeface="Wingdings" pitchFamily="2" charset="2"/>
              </a:rPr>
              <a:t>Pengarah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harus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memastikan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bahwa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semua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entitas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pemerintah</a:t>
            </a:r>
            <a:r>
              <a:rPr lang="en-US" sz="2200" dirty="0">
                <a:sym typeface="Wingdings" pitchFamily="2" charset="2"/>
              </a:rPr>
              <a:t> yang </a:t>
            </a:r>
            <a:r>
              <a:rPr lang="en-US" sz="2200" dirty="0" err="1">
                <a:sym typeface="Wingdings" pitchFamily="2" charset="2"/>
              </a:rPr>
              <a:t>ikut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serta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dalam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pelaporan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telah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melaporkan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>
                <a:sym typeface="Wingdings" pitchFamily="2" charset="2"/>
              </a:rPr>
              <a:t>secara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lengkap</a:t>
            </a:r>
            <a:r>
              <a:rPr lang="id-ID" sz="2200" dirty="0" smtClean="0">
                <a:sym typeface="Wingdings" pitchFamily="2" charset="2"/>
              </a:rPr>
              <a:t>; </a:t>
            </a:r>
          </a:p>
          <a:p>
            <a:pPr marL="173037"/>
            <a:r>
              <a:rPr lang="id-ID" sz="2200" dirty="0" smtClean="0">
                <a:sym typeface="Wingdings" pitchFamily="2" charset="2"/>
              </a:rPr>
              <a:t>m</a:t>
            </a:r>
            <a:r>
              <a:rPr lang="en-US" sz="2200" dirty="0" err="1">
                <a:sym typeface="Wingdings" pitchFamily="2" charset="2"/>
              </a:rPr>
              <a:t>emastikan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id-ID" sz="2200" dirty="0">
                <a:sym typeface="Wingdings" pitchFamily="2" charset="2"/>
              </a:rPr>
              <a:t>bahwa </a:t>
            </a:r>
            <a:r>
              <a:rPr lang="en-US" sz="2200" dirty="0" err="1">
                <a:sym typeface="Wingdings" pitchFamily="2" charset="2"/>
              </a:rPr>
              <a:t>nilai</a:t>
            </a:r>
            <a:r>
              <a:rPr lang="en-US" sz="2200" dirty="0">
                <a:sym typeface="Wingdings" pitchFamily="2" charset="2"/>
              </a:rPr>
              <a:t> yang </a:t>
            </a:r>
            <a:r>
              <a:rPr lang="en-US" sz="2200" dirty="0" err="1">
                <a:sym typeface="Wingdings" pitchFamily="2" charset="2"/>
              </a:rPr>
              <a:t>tidak</a:t>
            </a:r>
            <a:r>
              <a:rPr lang="en-US" sz="2200" dirty="0">
                <a:sym typeface="Wingdings" pitchFamily="2" charset="2"/>
              </a:rPr>
              <a:t> </a:t>
            </a:r>
            <a:r>
              <a:rPr lang="id-ID" sz="2200" dirty="0">
                <a:sym typeface="Wingdings" pitchFamily="2" charset="2"/>
              </a:rPr>
              <a:t>masuk dalam laporan tidak cukup material</a:t>
            </a:r>
            <a:r>
              <a:rPr lang="en-US" sz="2200" dirty="0">
                <a:sym typeface="Wingdings" pitchFamily="2" charset="2"/>
              </a:rPr>
              <a:t>.</a:t>
            </a:r>
            <a:endParaRPr lang="en-US" sz="2200" dirty="0" smtClean="0">
              <a:latin typeface="+mj-lt"/>
              <a:sym typeface="Wingdings" pitchFamily="2" charset="2"/>
            </a:endParaRPr>
          </a:p>
          <a:p>
            <a:pPr marL="628650" indent="-455613">
              <a:buFont typeface="Arial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en-US" sz="2200" dirty="0" smtClean="0">
              <a:latin typeface="+mj-lt"/>
            </a:endParaRPr>
          </a:p>
          <a:p>
            <a:pPr marL="628650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538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01452" y="1412776"/>
            <a:ext cx="815340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533400" indent="-533400"/>
            <a:r>
              <a:rPr lang="id-ID" sz="3600" b="1" dirty="0">
                <a:latin typeface="+mj-lt"/>
              </a:rPr>
              <a:t>2</a:t>
            </a:r>
            <a:r>
              <a:rPr lang="en-US" sz="3600" b="1" dirty="0" smtClean="0">
                <a:latin typeface="+mj-lt"/>
              </a:rPr>
              <a:t>. </a:t>
            </a:r>
            <a:r>
              <a:rPr lang="id-ID" sz="3600" b="1" dirty="0" smtClean="0">
                <a:latin typeface="+mj-lt"/>
              </a:rPr>
              <a:t>PERSIAPAN PELAPORAN KEDUA TAHUN 2010-2011</a:t>
            </a:r>
          </a:p>
          <a:p>
            <a:pPr marL="971550" lvl="1" indent="-514350">
              <a:buFont typeface="+mj-lt"/>
              <a:buAutoNum type="alphaLcPeriod"/>
            </a:pPr>
            <a:r>
              <a:rPr lang="id-ID" sz="2800" b="1" dirty="0" smtClean="0">
                <a:latin typeface="+mj-lt"/>
              </a:rPr>
              <a:t>Perbaikan Ruang Lingkup </a:t>
            </a:r>
            <a:r>
              <a:rPr lang="id-ID" sz="2800" b="1" dirty="0"/>
              <a:t>paska penilaian dari EITI Internasional</a:t>
            </a:r>
            <a:r>
              <a:rPr lang="id-ID" sz="2800" b="1" dirty="0" smtClean="0"/>
              <a:t>;</a:t>
            </a:r>
            <a:endParaRPr lang="id-ID" sz="2800" b="1" dirty="0" smtClean="0">
              <a:latin typeface="+mj-lt"/>
            </a:endParaRPr>
          </a:p>
          <a:p>
            <a:pPr marL="971550" lvl="1" indent="-514350">
              <a:buFont typeface="+mj-lt"/>
              <a:buAutoNum type="alphaLcPeriod"/>
            </a:pPr>
            <a:r>
              <a:rPr lang="id-ID" sz="2800" b="1" dirty="0" smtClean="0">
                <a:latin typeface="+mj-lt"/>
              </a:rPr>
              <a:t>Laporan yang telah terkumpul</a:t>
            </a:r>
          </a:p>
          <a:p>
            <a:pPr marL="971550" lvl="1" indent="-514350">
              <a:buFont typeface="+mj-lt"/>
              <a:buAutoNum type="alphaLcPeriod"/>
            </a:pPr>
            <a:r>
              <a:rPr lang="id-ID" sz="2800" b="1" dirty="0" smtClean="0">
                <a:latin typeface="+mj-lt"/>
              </a:rPr>
              <a:t>Progress Pengadaan Rekonsiliator II</a:t>
            </a:r>
          </a:p>
        </p:txBody>
      </p:sp>
    </p:spTree>
    <p:extLst>
      <p:ext uri="{BB962C8B-B14F-4D97-AF65-F5344CB8AC3E}">
        <p14:creationId xmlns:p14="http://schemas.microsoft.com/office/powerpoint/2010/main" val="397870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95786" y="692696"/>
            <a:ext cx="82028" cy="5479504"/>
          </a:xfrm>
          <a:prstGeom prst="rect">
            <a:avLst/>
          </a:prstGeom>
          <a:solidFill>
            <a:srgbClr val="D4CFC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58170" y="692696"/>
            <a:ext cx="219643" cy="5479504"/>
          </a:xfrm>
          <a:prstGeom prst="rect">
            <a:avLst/>
          </a:prstGeom>
          <a:solidFill>
            <a:srgbClr val="0050A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2920" y="692696"/>
            <a:ext cx="95250" cy="5479504"/>
          </a:xfrm>
          <a:prstGeom prst="rect">
            <a:avLst/>
          </a:prstGeom>
          <a:solidFill>
            <a:srgbClr val="009DD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717776" y="411426"/>
            <a:ext cx="81534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 marL="361950" indent="-361950"/>
            <a:r>
              <a:rPr lang="id-ID" sz="2800" b="1" dirty="0">
                <a:latin typeface="+mj-lt"/>
              </a:rPr>
              <a:t>a</a:t>
            </a:r>
            <a:r>
              <a:rPr lang="id-ID" sz="2800" b="1" dirty="0" smtClean="0">
                <a:latin typeface="+mj-lt"/>
              </a:rPr>
              <a:t>. </a:t>
            </a:r>
            <a:r>
              <a:rPr lang="id-ID" sz="2800" b="1" dirty="0"/>
              <a:t>Perbaikan Ruang Lingkup paska penilaian dari EITI Internasional</a:t>
            </a:r>
            <a:endParaRPr lang="id-ID" sz="2800" b="1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5786" y="1647344"/>
            <a:ext cx="84105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indent="-455613">
              <a:buFont typeface="Arial" pitchFamily="34" charset="0"/>
              <a:buChar char="•"/>
            </a:pPr>
            <a:r>
              <a:rPr lang="id-ID" sz="2200" dirty="0" smtClean="0">
                <a:latin typeface="+mj-lt"/>
              </a:rPr>
              <a:t>Tabel yang menunjukkan angka total atas penerimaan negara dari industri ekstraktif</a:t>
            </a:r>
          </a:p>
          <a:p>
            <a:pPr marL="630237" lvl="1"/>
            <a:r>
              <a:rPr lang="id-ID" sz="2200" dirty="0" smtClean="0">
                <a:latin typeface="+mj-lt"/>
                <a:sym typeface="Wingdings" panose="05000000000000000000" pitchFamily="2" charset="2"/>
              </a:rPr>
              <a:t> </a:t>
            </a:r>
            <a:r>
              <a:rPr lang="id-ID" sz="2200" dirty="0" smtClean="0">
                <a:latin typeface="+mj-lt"/>
              </a:rPr>
              <a:t>Lihat </a:t>
            </a:r>
            <a:r>
              <a:rPr lang="id-ID" sz="2200" dirty="0" smtClean="0">
                <a:latin typeface="+mj-lt"/>
              </a:rPr>
              <a:t>Tabel 1</a:t>
            </a:r>
          </a:p>
          <a:p>
            <a:pPr marL="628650" indent="-455613">
              <a:buFont typeface="Arial" pitchFamily="34" charset="0"/>
              <a:buChar char="•"/>
            </a:pPr>
            <a:r>
              <a:rPr lang="id-ID" sz="2200" dirty="0" smtClean="0">
                <a:latin typeface="+mj-lt"/>
              </a:rPr>
              <a:t>Perbaikan materialitas dengan berfokus pada perusahaan yang memberikan kontribusi cukup material kepada negara.</a:t>
            </a:r>
          </a:p>
          <a:p>
            <a:pPr marL="1085850" lvl="1" indent="-455613">
              <a:buFont typeface="Arial" pitchFamily="34" charset="0"/>
              <a:buChar char="•"/>
            </a:pPr>
            <a:r>
              <a:rPr lang="id-ID" sz="2200" dirty="0">
                <a:latin typeface="+mj-lt"/>
              </a:rPr>
              <a:t>R</a:t>
            </a:r>
            <a:r>
              <a:rPr lang="id-ID" sz="2200" dirty="0" smtClean="0">
                <a:latin typeface="+mj-lt"/>
              </a:rPr>
              <a:t>ekonsiliasi dilakukan minimum untuk perusahaan-perusahaan yang membayar royalti di atas 30 milyar. (Lihat file Proposal)</a:t>
            </a:r>
          </a:p>
          <a:p>
            <a:pPr marL="1085850" lvl="1" indent="-455613">
              <a:buFont typeface="Arial" pitchFamily="34" charset="0"/>
              <a:buChar char="•"/>
            </a:pPr>
            <a:r>
              <a:rPr lang="id-ID" sz="2200" dirty="0" smtClean="0">
                <a:latin typeface="+mj-lt"/>
              </a:rPr>
              <a:t>Meminta data </a:t>
            </a:r>
            <a:r>
              <a:rPr lang="id-ID" sz="2200" dirty="0" smtClean="0">
                <a:latin typeface="+mj-lt"/>
              </a:rPr>
              <a:t>Perusahaan Pertambangan yang membayar </a:t>
            </a:r>
            <a:r>
              <a:rPr lang="id-ID" sz="2200" dirty="0" smtClean="0">
                <a:latin typeface="+mj-lt"/>
              </a:rPr>
              <a:t>PPh Badan </a:t>
            </a:r>
            <a:r>
              <a:rPr lang="id-ID" sz="2200" dirty="0" smtClean="0">
                <a:latin typeface="+mj-lt"/>
              </a:rPr>
              <a:t>di </a:t>
            </a:r>
            <a:r>
              <a:rPr lang="id-ID" sz="2200" dirty="0" smtClean="0">
                <a:latin typeface="+mj-lt"/>
              </a:rPr>
              <a:t>atas </a:t>
            </a:r>
            <a:r>
              <a:rPr lang="id-ID" sz="2200" dirty="0" smtClean="0">
                <a:latin typeface="+mj-lt"/>
              </a:rPr>
              <a:t>100milyar </a:t>
            </a:r>
            <a:r>
              <a:rPr lang="id-ID" sz="2200" dirty="0" smtClean="0">
                <a:latin typeface="+mj-lt"/>
              </a:rPr>
              <a:t>rupiah kepada Ditjen Pajak.</a:t>
            </a:r>
          </a:p>
          <a:p>
            <a:pPr marL="1085850" lvl="1" indent="-455613">
              <a:buFont typeface="Arial" pitchFamily="34" charset="0"/>
              <a:buChar char="•"/>
            </a:pPr>
            <a:endParaRPr lang="id-ID" sz="22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9689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6461</TotalTime>
  <Words>1068</Words>
  <Application>Microsoft Office PowerPoint</Application>
  <PresentationFormat>On-screen Show (4:3)</PresentationFormat>
  <Paragraphs>233</Paragraphs>
  <Slides>22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Default Design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Menko Perekonomian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Bp_Suparja</dc:creator>
  <cp:lastModifiedBy>ambarsari</cp:lastModifiedBy>
  <cp:revision>994</cp:revision>
  <cp:lastPrinted>2013-03-13T22:49:31Z</cp:lastPrinted>
  <dcterms:created xsi:type="dcterms:W3CDTF">2007-12-18T14:52:44Z</dcterms:created>
  <dcterms:modified xsi:type="dcterms:W3CDTF">2013-10-30T23:19:43Z</dcterms:modified>
</cp:coreProperties>
</file>